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308" r:id="rId2"/>
    <p:sldId id="261" r:id="rId3"/>
    <p:sldId id="305" r:id="rId4"/>
    <p:sldId id="304" r:id="rId5"/>
    <p:sldId id="315" r:id="rId6"/>
    <p:sldId id="306" r:id="rId7"/>
    <p:sldId id="256" r:id="rId8"/>
    <p:sldId id="257" r:id="rId9"/>
    <p:sldId id="265" r:id="rId10"/>
    <p:sldId id="266" r:id="rId11"/>
    <p:sldId id="258" r:id="rId12"/>
    <p:sldId id="262" r:id="rId13"/>
    <p:sldId id="263" r:id="rId14"/>
    <p:sldId id="260" r:id="rId15"/>
    <p:sldId id="264" r:id="rId16"/>
    <p:sldId id="273" r:id="rId17"/>
    <p:sldId id="267" r:id="rId18"/>
    <p:sldId id="268" r:id="rId19"/>
    <p:sldId id="269" r:id="rId20"/>
    <p:sldId id="272" r:id="rId21"/>
    <p:sldId id="310" r:id="rId22"/>
    <p:sldId id="297" r:id="rId23"/>
    <p:sldId id="280" r:id="rId24"/>
    <p:sldId id="259" r:id="rId25"/>
    <p:sldId id="281" r:id="rId26"/>
    <p:sldId id="287" r:id="rId27"/>
    <p:sldId id="288" r:id="rId28"/>
    <p:sldId id="300" r:id="rId29"/>
    <p:sldId id="311" r:id="rId30"/>
    <p:sldId id="313" r:id="rId31"/>
    <p:sldId id="312" r:id="rId32"/>
    <p:sldId id="302" r:id="rId33"/>
    <p:sldId id="303" r:id="rId34"/>
    <p:sldId id="307"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840"/>
    <p:restoredTop sz="94701"/>
  </p:normalViewPr>
  <p:slideViewPr>
    <p:cSldViewPr snapToGrid="0" snapToObjects="1">
      <p:cViewPr varScale="1">
        <p:scale>
          <a:sx n="82" d="100"/>
          <a:sy n="82" d="100"/>
        </p:scale>
        <p:origin x="184" y="5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tiff>
</file>

<file path=ppt/media/image12.tiff>
</file>

<file path=ppt/media/image13.tif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tiff>
</file>

<file path=ppt/media/image26.tiff>
</file>

<file path=ppt/media/image27.tiff>
</file>

<file path=ppt/media/image28.tiff>
</file>

<file path=ppt/media/image29.tiff>
</file>

<file path=ppt/media/image3.png>
</file>

<file path=ppt/media/image30.tiff>
</file>

<file path=ppt/media/image31.tiff>
</file>

<file path=ppt/media/image32.tiff>
</file>

<file path=ppt/media/image33.tiff>
</file>

<file path=ppt/media/image34.tiff>
</file>

<file path=ppt/media/image35.tiff>
</file>

<file path=ppt/media/image36.tiff>
</file>

<file path=ppt/media/image37.tiff>
</file>

<file path=ppt/media/image38.tiff>
</file>

<file path=ppt/media/image39.png>
</file>

<file path=ppt/media/image40.png>
</file>

<file path=ppt/media/image41.png>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12/11/19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12/11/19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12/11/19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12/11/19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12/11/19</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25.tif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image" Target="../media/image26.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image" Target="../media/image28.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1.tiff"/><Relationship Id="rId2" Type="http://schemas.openxmlformats.org/officeDocument/2006/relationships/image" Target="../media/image30.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3.tiff"/><Relationship Id="rId2" Type="http://schemas.openxmlformats.org/officeDocument/2006/relationships/image" Target="../media/image32.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5.tiff"/><Relationship Id="rId2" Type="http://schemas.openxmlformats.org/officeDocument/2006/relationships/image" Target="../media/image34.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6.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8.tiff"/><Relationship Id="rId2" Type="http://schemas.openxmlformats.org/officeDocument/2006/relationships/image" Target="../media/image37.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emf"/><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8CEA7-DC97-8243-9ABE-D29D8E1F0B66}"/>
              </a:ext>
            </a:extLst>
          </p:cNvPr>
          <p:cNvSpPr>
            <a:spLocks noGrp="1"/>
          </p:cNvSpPr>
          <p:nvPr>
            <p:ph type="title"/>
          </p:nvPr>
        </p:nvSpPr>
        <p:spPr>
          <a:xfrm>
            <a:off x="2592925" y="2402237"/>
            <a:ext cx="8911687" cy="1425844"/>
          </a:xfrm>
        </p:spPr>
        <p:txBody>
          <a:bodyPr>
            <a:normAutofit/>
          </a:bodyPr>
          <a:lstStyle/>
          <a:p>
            <a:r>
              <a:rPr lang="en-US" sz="4000" b="1" i="1" dirty="0"/>
              <a:t>Capstone Project</a:t>
            </a:r>
            <a:br>
              <a:rPr lang="en-US" sz="4000" b="1" i="1" dirty="0"/>
            </a:br>
            <a:r>
              <a:rPr lang="en-US" sz="4000" b="1" i="1" dirty="0"/>
              <a:t>                              -- </a:t>
            </a:r>
            <a:r>
              <a:rPr lang="en-US" sz="4000" b="1" i="1" dirty="0" err="1"/>
              <a:t>Fintelligence</a:t>
            </a:r>
            <a:endParaRPr lang="en-US" sz="4000" b="1" i="1" dirty="0"/>
          </a:p>
        </p:txBody>
      </p:sp>
      <p:pic>
        <p:nvPicPr>
          <p:cNvPr id="5" name="Content Placeholder 4">
            <a:extLst>
              <a:ext uri="{FF2B5EF4-FFF2-40B4-BE49-F238E27FC236}">
                <a16:creationId xmlns:a16="http://schemas.microsoft.com/office/drawing/2014/main" id="{345CE40A-1B7F-3147-ADB6-8A1C1760A6E7}"/>
              </a:ext>
            </a:extLst>
          </p:cNvPr>
          <p:cNvPicPr>
            <a:picLocks noGrp="1" noChangeAspect="1"/>
          </p:cNvPicPr>
          <p:nvPr>
            <p:ph idx="1"/>
          </p:nvPr>
        </p:nvPicPr>
        <p:blipFill>
          <a:blip r:embed="rId2"/>
          <a:stretch>
            <a:fillRect/>
          </a:stretch>
        </p:blipFill>
        <p:spPr>
          <a:xfrm>
            <a:off x="7453312" y="4198265"/>
            <a:ext cx="4051300" cy="1663700"/>
          </a:xfrm>
        </p:spPr>
      </p:pic>
      <p:pic>
        <p:nvPicPr>
          <p:cNvPr id="7" name="Picture 6">
            <a:extLst>
              <a:ext uri="{FF2B5EF4-FFF2-40B4-BE49-F238E27FC236}">
                <a16:creationId xmlns:a16="http://schemas.microsoft.com/office/drawing/2014/main" id="{20B0F05F-417A-AF4C-A738-342C07D90BC4}"/>
              </a:ext>
            </a:extLst>
          </p:cNvPr>
          <p:cNvPicPr>
            <a:picLocks noChangeAspect="1"/>
          </p:cNvPicPr>
          <p:nvPr/>
        </p:nvPicPr>
        <p:blipFill>
          <a:blip r:embed="rId3"/>
          <a:stretch>
            <a:fillRect/>
          </a:stretch>
        </p:blipFill>
        <p:spPr>
          <a:xfrm>
            <a:off x="2592924" y="1171467"/>
            <a:ext cx="3637395" cy="860586"/>
          </a:xfrm>
          <a:prstGeom prst="rect">
            <a:avLst/>
          </a:prstGeom>
        </p:spPr>
      </p:pic>
    </p:spTree>
    <p:extLst>
      <p:ext uri="{BB962C8B-B14F-4D97-AF65-F5344CB8AC3E}">
        <p14:creationId xmlns:p14="http://schemas.microsoft.com/office/powerpoint/2010/main" val="34223930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684B5-FCD2-E94F-9B45-68EE4B8DF9DA}"/>
              </a:ext>
            </a:extLst>
          </p:cNvPr>
          <p:cNvSpPr>
            <a:spLocks noGrp="1"/>
          </p:cNvSpPr>
          <p:nvPr>
            <p:ph type="title"/>
          </p:nvPr>
        </p:nvSpPr>
        <p:spPr>
          <a:xfrm>
            <a:off x="2592925" y="263471"/>
            <a:ext cx="8911687" cy="1641529"/>
          </a:xfrm>
        </p:spPr>
        <p:txBody>
          <a:bodyPr>
            <a:normAutofit/>
          </a:bodyPr>
          <a:lstStyle/>
          <a:p>
            <a:r>
              <a:rPr kumimoji="1" lang="en-US" altLang="ko-KR" sz="3200" b="1" dirty="0">
                <a:solidFill>
                  <a:schemeClr val="tx1"/>
                </a:solidFill>
              </a:rPr>
              <a:t>Data Analysis</a:t>
            </a:r>
            <a:br>
              <a:rPr kumimoji="1" lang="en-US" altLang="ko-KR" sz="2000" dirty="0">
                <a:solidFill>
                  <a:schemeClr val="tx1"/>
                </a:solidFill>
              </a:rPr>
            </a:br>
            <a:r>
              <a:rPr kumimoji="1" lang="en-US" altLang="ko-KR" sz="2000" dirty="0">
                <a:solidFill>
                  <a:schemeClr val="tx1"/>
                </a:solidFill>
              </a:rPr>
              <a:t>Grade A~C still has lots of “Charged Off” portion</a:t>
            </a:r>
            <a:endParaRPr lang="en-US" sz="2000" dirty="0">
              <a:solidFill>
                <a:schemeClr val="tx1"/>
              </a:solidFill>
            </a:endParaRPr>
          </a:p>
        </p:txBody>
      </p:sp>
      <p:pic>
        <p:nvPicPr>
          <p:cNvPr id="4" name="그림 4">
            <a:extLst>
              <a:ext uri="{FF2B5EF4-FFF2-40B4-BE49-F238E27FC236}">
                <a16:creationId xmlns:a16="http://schemas.microsoft.com/office/drawing/2014/main" id="{217FB30F-E312-EE4F-A328-0658B46C623E}"/>
              </a:ext>
            </a:extLst>
          </p:cNvPr>
          <p:cNvPicPr>
            <a:picLocks noGrp="1" noChangeAspect="1"/>
          </p:cNvPicPr>
          <p:nvPr>
            <p:ph idx="1"/>
          </p:nvPr>
        </p:nvPicPr>
        <p:blipFill>
          <a:blip r:embed="rId2"/>
          <a:stretch>
            <a:fillRect/>
          </a:stretch>
        </p:blipFill>
        <p:spPr>
          <a:xfrm>
            <a:off x="2743334" y="4155373"/>
            <a:ext cx="6416163" cy="2623844"/>
          </a:xfrm>
          <a:prstGeom prst="rect">
            <a:avLst/>
          </a:prstGeom>
        </p:spPr>
      </p:pic>
      <p:pic>
        <p:nvPicPr>
          <p:cNvPr id="6" name="Picture 5">
            <a:extLst>
              <a:ext uri="{FF2B5EF4-FFF2-40B4-BE49-F238E27FC236}">
                <a16:creationId xmlns:a16="http://schemas.microsoft.com/office/drawing/2014/main" id="{B13418EE-F2E5-634A-BB10-88FDCBE71AB5}"/>
              </a:ext>
            </a:extLst>
          </p:cNvPr>
          <p:cNvPicPr>
            <a:picLocks noChangeAspect="1"/>
          </p:cNvPicPr>
          <p:nvPr/>
        </p:nvPicPr>
        <p:blipFill>
          <a:blip r:embed="rId3"/>
          <a:stretch>
            <a:fillRect/>
          </a:stretch>
        </p:blipFill>
        <p:spPr>
          <a:xfrm>
            <a:off x="2592925" y="1249711"/>
            <a:ext cx="6566572" cy="3035300"/>
          </a:xfrm>
          <a:prstGeom prst="rect">
            <a:avLst/>
          </a:prstGeom>
        </p:spPr>
      </p:pic>
    </p:spTree>
    <p:extLst>
      <p:ext uri="{BB962C8B-B14F-4D97-AF65-F5344CB8AC3E}">
        <p14:creationId xmlns:p14="http://schemas.microsoft.com/office/powerpoint/2010/main" val="16149206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63C20-F70E-D44A-A49E-C252632A8D1A}"/>
              </a:ext>
            </a:extLst>
          </p:cNvPr>
          <p:cNvSpPr>
            <a:spLocks noGrp="1"/>
          </p:cNvSpPr>
          <p:nvPr>
            <p:ph type="title"/>
          </p:nvPr>
        </p:nvSpPr>
        <p:spPr>
          <a:xfrm>
            <a:off x="2592925" y="624110"/>
            <a:ext cx="8911687" cy="1917612"/>
          </a:xfrm>
        </p:spPr>
        <p:txBody>
          <a:bodyPr>
            <a:normAutofit fontScale="90000"/>
          </a:bodyPr>
          <a:lstStyle/>
          <a:p>
            <a:r>
              <a:rPr lang="en-US" b="1" dirty="0"/>
              <a:t>Data Analysis</a:t>
            </a:r>
            <a:br>
              <a:rPr lang="en-US" sz="2200" dirty="0"/>
            </a:br>
            <a:r>
              <a:rPr lang="en-US" sz="1800" dirty="0"/>
              <a:t>Interest rates have changed over time across loan various loan grades. The safer loans -- Grades A,B,C seem to be relatively consistent. However, as you can see, interest rates have been rising for the riskier grades, as high as 30%!</a:t>
            </a:r>
            <a:br>
              <a:rPr lang="en-US" sz="1800" dirty="0"/>
            </a:br>
            <a:br>
              <a:rPr lang="en-US" sz="1800" dirty="0"/>
            </a:br>
            <a:r>
              <a:rPr lang="en-US" sz="1800" dirty="0"/>
              <a:t>The safer loans (grades A,B,C) seem to have consistent default rates but the riskier grades (E,F,G) are trending toward higher default rates</a:t>
            </a:r>
            <a:r>
              <a:rPr lang="en-US" sz="2000" dirty="0"/>
              <a:t>. </a:t>
            </a:r>
          </a:p>
        </p:txBody>
      </p:sp>
      <p:pic>
        <p:nvPicPr>
          <p:cNvPr id="7" name="그림 3">
            <a:extLst>
              <a:ext uri="{FF2B5EF4-FFF2-40B4-BE49-F238E27FC236}">
                <a16:creationId xmlns:a16="http://schemas.microsoft.com/office/drawing/2014/main" id="{32611750-2D56-5E46-BD88-BDBA2E5DBFCB}"/>
              </a:ext>
            </a:extLst>
          </p:cNvPr>
          <p:cNvPicPr>
            <a:picLocks noGrp="1" noChangeAspect="1"/>
          </p:cNvPicPr>
          <p:nvPr>
            <p:ph idx="1"/>
          </p:nvPr>
        </p:nvPicPr>
        <p:blipFill>
          <a:blip r:embed="rId2"/>
          <a:stretch>
            <a:fillRect/>
          </a:stretch>
        </p:blipFill>
        <p:spPr>
          <a:xfrm>
            <a:off x="2592925" y="2820691"/>
            <a:ext cx="4567292" cy="2275083"/>
          </a:xfrm>
          <a:prstGeom prst="rect">
            <a:avLst/>
          </a:prstGeom>
        </p:spPr>
      </p:pic>
      <p:pic>
        <p:nvPicPr>
          <p:cNvPr id="8" name="그림 4">
            <a:extLst>
              <a:ext uri="{FF2B5EF4-FFF2-40B4-BE49-F238E27FC236}">
                <a16:creationId xmlns:a16="http://schemas.microsoft.com/office/drawing/2014/main" id="{2AF8B37A-4EBA-6542-8EF5-1707DC55B7C9}"/>
              </a:ext>
            </a:extLst>
          </p:cNvPr>
          <p:cNvPicPr>
            <a:picLocks noChangeAspect="1"/>
          </p:cNvPicPr>
          <p:nvPr/>
        </p:nvPicPr>
        <p:blipFill>
          <a:blip r:embed="rId3"/>
          <a:stretch>
            <a:fillRect/>
          </a:stretch>
        </p:blipFill>
        <p:spPr>
          <a:xfrm>
            <a:off x="6883449" y="4741006"/>
            <a:ext cx="4926259" cy="2116994"/>
          </a:xfrm>
          <a:prstGeom prst="rect">
            <a:avLst/>
          </a:prstGeom>
        </p:spPr>
      </p:pic>
    </p:spTree>
    <p:extLst>
      <p:ext uri="{BB962C8B-B14F-4D97-AF65-F5344CB8AC3E}">
        <p14:creationId xmlns:p14="http://schemas.microsoft.com/office/powerpoint/2010/main" val="7465847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B6662-4EFC-A042-800D-100145A90503}"/>
              </a:ext>
            </a:extLst>
          </p:cNvPr>
          <p:cNvSpPr>
            <a:spLocks noGrp="1"/>
          </p:cNvSpPr>
          <p:nvPr>
            <p:ph type="title"/>
          </p:nvPr>
        </p:nvSpPr>
        <p:spPr/>
        <p:txBody>
          <a:bodyPr>
            <a:normAutofit/>
          </a:bodyPr>
          <a:lstStyle/>
          <a:p>
            <a:r>
              <a:rPr lang="en-US" sz="3200" b="1" dirty="0"/>
              <a:t>Data Analysis</a:t>
            </a:r>
            <a:br>
              <a:rPr lang="en-US" sz="2400" dirty="0"/>
            </a:br>
            <a:r>
              <a:rPr lang="en-US" sz="2400" dirty="0" err="1"/>
              <a:t>nterest</a:t>
            </a:r>
            <a:r>
              <a:rPr lang="en-US" sz="2400" dirty="0"/>
              <a:t> rate between “fully paid” and “charged off”</a:t>
            </a:r>
          </a:p>
        </p:txBody>
      </p:sp>
      <p:pic>
        <p:nvPicPr>
          <p:cNvPr id="4" name="Content Placeholder 3">
            <a:extLst>
              <a:ext uri="{FF2B5EF4-FFF2-40B4-BE49-F238E27FC236}">
                <a16:creationId xmlns:a16="http://schemas.microsoft.com/office/drawing/2014/main" id="{32A64AD6-7F43-B84A-A313-A477B7BA6A04}"/>
              </a:ext>
            </a:extLst>
          </p:cNvPr>
          <p:cNvPicPr>
            <a:picLocks noGrp="1" noChangeAspect="1"/>
          </p:cNvPicPr>
          <p:nvPr>
            <p:ph idx="1"/>
          </p:nvPr>
        </p:nvPicPr>
        <p:blipFill>
          <a:blip r:embed="rId2"/>
          <a:stretch>
            <a:fillRect/>
          </a:stretch>
        </p:blipFill>
        <p:spPr>
          <a:xfrm>
            <a:off x="2592925" y="1905000"/>
            <a:ext cx="5664200" cy="1371600"/>
          </a:xfrm>
          <a:prstGeom prst="rect">
            <a:avLst/>
          </a:prstGeom>
        </p:spPr>
      </p:pic>
      <p:pic>
        <p:nvPicPr>
          <p:cNvPr id="6" name="Picture 5">
            <a:extLst>
              <a:ext uri="{FF2B5EF4-FFF2-40B4-BE49-F238E27FC236}">
                <a16:creationId xmlns:a16="http://schemas.microsoft.com/office/drawing/2014/main" id="{5609AAF2-F155-AC41-9058-2FA30D91D18C}"/>
              </a:ext>
            </a:extLst>
          </p:cNvPr>
          <p:cNvPicPr>
            <a:picLocks noChangeAspect="1"/>
          </p:cNvPicPr>
          <p:nvPr/>
        </p:nvPicPr>
        <p:blipFill>
          <a:blip r:embed="rId3"/>
          <a:stretch>
            <a:fillRect/>
          </a:stretch>
        </p:blipFill>
        <p:spPr>
          <a:xfrm>
            <a:off x="2592925" y="3534042"/>
            <a:ext cx="8144017" cy="1766377"/>
          </a:xfrm>
          <a:prstGeom prst="rect">
            <a:avLst/>
          </a:prstGeom>
        </p:spPr>
      </p:pic>
    </p:spTree>
    <p:extLst>
      <p:ext uri="{BB962C8B-B14F-4D97-AF65-F5344CB8AC3E}">
        <p14:creationId xmlns:p14="http://schemas.microsoft.com/office/powerpoint/2010/main" val="4189954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726D4-67FD-354C-9B5E-B30678B6A73C}"/>
              </a:ext>
            </a:extLst>
          </p:cNvPr>
          <p:cNvSpPr>
            <a:spLocks noGrp="1"/>
          </p:cNvSpPr>
          <p:nvPr>
            <p:ph type="title"/>
          </p:nvPr>
        </p:nvSpPr>
        <p:spPr>
          <a:xfrm>
            <a:off x="1999281" y="624110"/>
            <a:ext cx="9505331" cy="1280890"/>
          </a:xfrm>
        </p:spPr>
        <p:txBody>
          <a:bodyPr>
            <a:normAutofit fontScale="90000"/>
          </a:bodyPr>
          <a:lstStyle/>
          <a:p>
            <a:r>
              <a:rPr lang="en-US" b="1" dirty="0"/>
              <a:t>Loan purpose</a:t>
            </a:r>
            <a:br>
              <a:rPr lang="en-US" sz="2400" dirty="0"/>
            </a:br>
            <a:r>
              <a:rPr lang="en-US" sz="2200" dirty="0"/>
              <a:t>debt consolidation is the most common reason for borrowing. The greatest advantage of peer to peer lending is the low cost, so loans issued by LC usually charge lower interest rates compared with money provided by traditional banks. Most consumers choose to consolidate debt to enjoy lower borrowing costs. Debt consolidation, credit card, house and small business are the most popular reasons for borrowing.</a:t>
            </a:r>
          </a:p>
        </p:txBody>
      </p:sp>
      <p:pic>
        <p:nvPicPr>
          <p:cNvPr id="5" name="Content Placeholder 4">
            <a:extLst>
              <a:ext uri="{FF2B5EF4-FFF2-40B4-BE49-F238E27FC236}">
                <a16:creationId xmlns:a16="http://schemas.microsoft.com/office/drawing/2014/main" id="{B983B505-86A2-5341-823A-6E004B6D4242}"/>
              </a:ext>
            </a:extLst>
          </p:cNvPr>
          <p:cNvPicPr>
            <a:picLocks noGrp="1" noChangeAspect="1"/>
          </p:cNvPicPr>
          <p:nvPr>
            <p:ph idx="1"/>
          </p:nvPr>
        </p:nvPicPr>
        <p:blipFill>
          <a:blip r:embed="rId2"/>
          <a:stretch>
            <a:fillRect/>
          </a:stretch>
        </p:blipFill>
        <p:spPr>
          <a:xfrm>
            <a:off x="2654918" y="3079750"/>
            <a:ext cx="7271349" cy="3778250"/>
          </a:xfrm>
        </p:spPr>
      </p:pic>
    </p:spTree>
    <p:extLst>
      <p:ext uri="{BB962C8B-B14F-4D97-AF65-F5344CB8AC3E}">
        <p14:creationId xmlns:p14="http://schemas.microsoft.com/office/powerpoint/2010/main" val="368715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3FF53-A27C-EB41-B5F4-85B1C5508B57}"/>
              </a:ext>
            </a:extLst>
          </p:cNvPr>
          <p:cNvSpPr>
            <a:spLocks noGrp="1"/>
          </p:cNvSpPr>
          <p:nvPr>
            <p:ph type="title"/>
          </p:nvPr>
        </p:nvSpPr>
        <p:spPr>
          <a:xfrm>
            <a:off x="1937289" y="624110"/>
            <a:ext cx="9567324" cy="1280890"/>
          </a:xfrm>
        </p:spPr>
        <p:txBody>
          <a:bodyPr>
            <a:normAutofit fontScale="90000"/>
          </a:bodyPr>
          <a:lstStyle/>
          <a:p>
            <a:r>
              <a:rPr lang="en-US" b="1" dirty="0"/>
              <a:t>Geographical Distribution of Issued Loans</a:t>
            </a:r>
            <a:br>
              <a:rPr lang="en-US" sz="2200" dirty="0"/>
            </a:br>
            <a:br>
              <a:rPr lang="en-US" b="1" dirty="0"/>
            </a:br>
            <a:r>
              <a:rPr lang="en-US" sz="2200" dirty="0"/>
              <a:t>From a geographical perspective, California, Texas, New York, Florida have the largest dollar amount and volume of loans.</a:t>
            </a:r>
          </a:p>
        </p:txBody>
      </p:sp>
      <p:pic>
        <p:nvPicPr>
          <p:cNvPr id="5" name="Content Placeholder 4">
            <a:extLst>
              <a:ext uri="{FF2B5EF4-FFF2-40B4-BE49-F238E27FC236}">
                <a16:creationId xmlns:a16="http://schemas.microsoft.com/office/drawing/2014/main" id="{48516AB6-B6AC-8046-AD4F-B9A8AEEE9039}"/>
              </a:ext>
            </a:extLst>
          </p:cNvPr>
          <p:cNvPicPr>
            <a:picLocks noGrp="1" noChangeAspect="1"/>
          </p:cNvPicPr>
          <p:nvPr>
            <p:ph idx="1"/>
          </p:nvPr>
        </p:nvPicPr>
        <p:blipFill>
          <a:blip r:embed="rId2"/>
          <a:stretch>
            <a:fillRect/>
          </a:stretch>
        </p:blipFill>
        <p:spPr>
          <a:xfrm>
            <a:off x="2577426" y="2645044"/>
            <a:ext cx="5037666" cy="3778250"/>
          </a:xfrm>
        </p:spPr>
      </p:pic>
    </p:spTree>
    <p:extLst>
      <p:ext uri="{BB962C8B-B14F-4D97-AF65-F5344CB8AC3E}">
        <p14:creationId xmlns:p14="http://schemas.microsoft.com/office/powerpoint/2010/main" val="1052799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62CF7-B6AA-B04C-89D2-43A5EE6E5536}"/>
              </a:ext>
            </a:extLst>
          </p:cNvPr>
          <p:cNvSpPr>
            <a:spLocks noGrp="1"/>
          </p:cNvSpPr>
          <p:nvPr>
            <p:ph type="title"/>
          </p:nvPr>
        </p:nvSpPr>
        <p:spPr>
          <a:xfrm>
            <a:off x="2592925" y="263471"/>
            <a:ext cx="8911687" cy="1641529"/>
          </a:xfrm>
        </p:spPr>
        <p:txBody>
          <a:bodyPr>
            <a:normAutofit/>
          </a:bodyPr>
          <a:lstStyle/>
          <a:p>
            <a:r>
              <a:rPr lang="en-US" sz="3200" b="1" dirty="0"/>
              <a:t>Potential lender</a:t>
            </a:r>
            <a:br>
              <a:rPr lang="en-US" sz="2000" b="1" dirty="0"/>
            </a:br>
            <a:r>
              <a:rPr lang="en-US" sz="2000" dirty="0"/>
              <a:t>The borrower's personal information (Annual income, DTI, employment length and home ownership status)</a:t>
            </a:r>
            <a:br>
              <a:rPr lang="en-US" sz="2000" dirty="0"/>
            </a:br>
            <a:endParaRPr lang="en-US" sz="2000" b="1" dirty="0"/>
          </a:p>
        </p:txBody>
      </p:sp>
      <p:pic>
        <p:nvPicPr>
          <p:cNvPr id="5" name="Content Placeholder 4">
            <a:extLst>
              <a:ext uri="{FF2B5EF4-FFF2-40B4-BE49-F238E27FC236}">
                <a16:creationId xmlns:a16="http://schemas.microsoft.com/office/drawing/2014/main" id="{19D3C06E-12A7-BA43-9024-2E3D27C07A8A}"/>
              </a:ext>
            </a:extLst>
          </p:cNvPr>
          <p:cNvPicPr>
            <a:picLocks noGrp="1" noChangeAspect="1"/>
          </p:cNvPicPr>
          <p:nvPr>
            <p:ph idx="1"/>
          </p:nvPr>
        </p:nvPicPr>
        <p:blipFill>
          <a:blip r:embed="rId2"/>
          <a:stretch>
            <a:fillRect/>
          </a:stretch>
        </p:blipFill>
        <p:spPr>
          <a:xfrm>
            <a:off x="3186642" y="1497400"/>
            <a:ext cx="2578285" cy="2698873"/>
          </a:xfrm>
        </p:spPr>
      </p:pic>
      <p:pic>
        <p:nvPicPr>
          <p:cNvPr id="9" name="Picture 8">
            <a:extLst>
              <a:ext uri="{FF2B5EF4-FFF2-40B4-BE49-F238E27FC236}">
                <a16:creationId xmlns:a16="http://schemas.microsoft.com/office/drawing/2014/main" id="{4FA3F344-6391-0643-89E5-8316494D1A8E}"/>
              </a:ext>
            </a:extLst>
          </p:cNvPr>
          <p:cNvPicPr>
            <a:picLocks noChangeAspect="1"/>
          </p:cNvPicPr>
          <p:nvPr/>
        </p:nvPicPr>
        <p:blipFill>
          <a:blip r:embed="rId3"/>
          <a:stretch>
            <a:fillRect/>
          </a:stretch>
        </p:blipFill>
        <p:spPr>
          <a:xfrm>
            <a:off x="2951555" y="4110573"/>
            <a:ext cx="3048458" cy="2842807"/>
          </a:xfrm>
          <a:prstGeom prst="rect">
            <a:avLst/>
          </a:prstGeom>
        </p:spPr>
      </p:pic>
      <p:pic>
        <p:nvPicPr>
          <p:cNvPr id="8" name="Picture 7">
            <a:extLst>
              <a:ext uri="{FF2B5EF4-FFF2-40B4-BE49-F238E27FC236}">
                <a16:creationId xmlns:a16="http://schemas.microsoft.com/office/drawing/2014/main" id="{7A6D33D0-58E4-3C49-9C84-3805B4D32BC9}"/>
              </a:ext>
            </a:extLst>
          </p:cNvPr>
          <p:cNvPicPr>
            <a:picLocks noChangeAspect="1"/>
          </p:cNvPicPr>
          <p:nvPr/>
        </p:nvPicPr>
        <p:blipFill>
          <a:blip r:embed="rId4"/>
          <a:stretch>
            <a:fillRect/>
          </a:stretch>
        </p:blipFill>
        <p:spPr>
          <a:xfrm>
            <a:off x="6235100" y="1497400"/>
            <a:ext cx="5739685" cy="3606800"/>
          </a:xfrm>
          <a:prstGeom prst="rect">
            <a:avLst/>
          </a:prstGeom>
        </p:spPr>
      </p:pic>
    </p:spTree>
    <p:extLst>
      <p:ext uri="{BB962C8B-B14F-4D97-AF65-F5344CB8AC3E}">
        <p14:creationId xmlns:p14="http://schemas.microsoft.com/office/powerpoint/2010/main" val="11059113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46D51-D1A5-9841-B391-BBBAB44CC97D}"/>
              </a:ext>
            </a:extLst>
          </p:cNvPr>
          <p:cNvSpPr>
            <a:spLocks noGrp="1"/>
          </p:cNvSpPr>
          <p:nvPr>
            <p:ph type="title"/>
          </p:nvPr>
        </p:nvSpPr>
        <p:spPr/>
        <p:txBody>
          <a:bodyPr>
            <a:normAutofit fontScale="90000"/>
          </a:bodyPr>
          <a:lstStyle/>
          <a:p>
            <a:r>
              <a:rPr lang="en-US" sz="3100" b="1" dirty="0"/>
              <a:t>DTI</a:t>
            </a:r>
            <a:br>
              <a:rPr lang="en-US" sz="3200" b="1" dirty="0"/>
            </a:br>
            <a:r>
              <a:rPr lang="en-US" sz="2200" dirty="0"/>
              <a:t>The lower the better, a DTI of 10 means your debts payment excluding mortgage, are only 10% of your gross income. Overall DTI has some impact on charge off probabilities.</a:t>
            </a:r>
          </a:p>
        </p:txBody>
      </p:sp>
      <p:pic>
        <p:nvPicPr>
          <p:cNvPr id="5" name="Content Placeholder 4">
            <a:extLst>
              <a:ext uri="{FF2B5EF4-FFF2-40B4-BE49-F238E27FC236}">
                <a16:creationId xmlns:a16="http://schemas.microsoft.com/office/drawing/2014/main" id="{E6A36A21-B831-AF46-8D74-75382F219B20}"/>
              </a:ext>
            </a:extLst>
          </p:cNvPr>
          <p:cNvPicPr>
            <a:picLocks noGrp="1" noChangeAspect="1"/>
          </p:cNvPicPr>
          <p:nvPr>
            <p:ph idx="1"/>
          </p:nvPr>
        </p:nvPicPr>
        <p:blipFill>
          <a:blip r:embed="rId2"/>
          <a:stretch>
            <a:fillRect/>
          </a:stretch>
        </p:blipFill>
        <p:spPr>
          <a:xfrm>
            <a:off x="2589213" y="2666034"/>
            <a:ext cx="8915400" cy="2713382"/>
          </a:xfrm>
        </p:spPr>
      </p:pic>
    </p:spTree>
    <p:extLst>
      <p:ext uri="{BB962C8B-B14F-4D97-AF65-F5344CB8AC3E}">
        <p14:creationId xmlns:p14="http://schemas.microsoft.com/office/powerpoint/2010/main" val="8163994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458E2-C90A-F14D-97B6-D2BA66F4A9D0}"/>
              </a:ext>
            </a:extLst>
          </p:cNvPr>
          <p:cNvSpPr>
            <a:spLocks noGrp="1"/>
          </p:cNvSpPr>
          <p:nvPr>
            <p:ph type="title"/>
          </p:nvPr>
        </p:nvSpPr>
        <p:spPr/>
        <p:txBody>
          <a:bodyPr>
            <a:normAutofit fontScale="90000"/>
          </a:bodyPr>
          <a:lstStyle/>
          <a:p>
            <a:r>
              <a:rPr lang="en-US" sz="3200" b="1" dirty="0"/>
              <a:t>Features Correlation</a:t>
            </a:r>
            <a:br>
              <a:rPr lang="en-US" sz="3200" b="1" dirty="0"/>
            </a:br>
            <a:br>
              <a:rPr lang="en-US" sz="2200" b="1" dirty="0"/>
            </a:br>
            <a:r>
              <a:rPr lang="en-US" sz="2200" dirty="0"/>
              <a:t>Drop the features that would have not been available before a load was lend</a:t>
            </a:r>
            <a:endParaRPr lang="en-US" sz="2200" b="1" dirty="0"/>
          </a:p>
        </p:txBody>
      </p:sp>
      <p:pic>
        <p:nvPicPr>
          <p:cNvPr id="6" name="Content Placeholder 5">
            <a:extLst>
              <a:ext uri="{FF2B5EF4-FFF2-40B4-BE49-F238E27FC236}">
                <a16:creationId xmlns:a16="http://schemas.microsoft.com/office/drawing/2014/main" id="{B9E35B8F-DB8C-254D-9298-43AF682F67D5}"/>
              </a:ext>
            </a:extLst>
          </p:cNvPr>
          <p:cNvPicPr>
            <a:picLocks noGrp="1" noChangeAspect="1"/>
          </p:cNvPicPr>
          <p:nvPr>
            <p:ph idx="1"/>
          </p:nvPr>
        </p:nvPicPr>
        <p:blipFill>
          <a:blip r:embed="rId2"/>
          <a:stretch>
            <a:fillRect/>
          </a:stretch>
        </p:blipFill>
        <p:spPr>
          <a:xfrm>
            <a:off x="2716911" y="2056107"/>
            <a:ext cx="4753271" cy="4564592"/>
          </a:xfrm>
        </p:spPr>
      </p:pic>
    </p:spTree>
    <p:extLst>
      <p:ext uri="{BB962C8B-B14F-4D97-AF65-F5344CB8AC3E}">
        <p14:creationId xmlns:p14="http://schemas.microsoft.com/office/powerpoint/2010/main" val="23538868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B7D46-FCED-9A4D-BC03-7B8B4943C413}"/>
              </a:ext>
            </a:extLst>
          </p:cNvPr>
          <p:cNvSpPr>
            <a:spLocks noGrp="1"/>
          </p:cNvSpPr>
          <p:nvPr>
            <p:ph type="title"/>
          </p:nvPr>
        </p:nvSpPr>
        <p:spPr>
          <a:xfrm>
            <a:off x="2589212" y="577615"/>
            <a:ext cx="8911687" cy="1280890"/>
          </a:xfrm>
        </p:spPr>
        <p:txBody>
          <a:bodyPr>
            <a:normAutofit fontScale="90000"/>
          </a:bodyPr>
          <a:lstStyle/>
          <a:p>
            <a:r>
              <a:rPr lang="en-US" sz="3200" b="1" dirty="0"/>
              <a:t>Data preprocessing</a:t>
            </a:r>
            <a:br>
              <a:rPr lang="en-US" sz="3200" b="1" dirty="0"/>
            </a:br>
            <a:br>
              <a:rPr lang="en-US" sz="3200" b="1" dirty="0"/>
            </a:br>
            <a:r>
              <a:rPr lang="en-US" sz="2200" dirty="0"/>
              <a:t>Imputing missing data</a:t>
            </a:r>
            <a:br>
              <a:rPr lang="en-US" dirty="0"/>
            </a:br>
            <a:br>
              <a:rPr lang="en-US" dirty="0"/>
            </a:br>
            <a:endParaRPr lang="en-US" dirty="0"/>
          </a:p>
        </p:txBody>
      </p:sp>
      <p:sp>
        <p:nvSpPr>
          <p:cNvPr id="3" name="Content Placeholder 2">
            <a:extLst>
              <a:ext uri="{FF2B5EF4-FFF2-40B4-BE49-F238E27FC236}">
                <a16:creationId xmlns:a16="http://schemas.microsoft.com/office/drawing/2014/main" id="{8EA097B0-F199-AC47-AE5D-CA05F35D5F60}"/>
              </a:ext>
            </a:extLst>
          </p:cNvPr>
          <p:cNvSpPr>
            <a:spLocks noGrp="1"/>
          </p:cNvSpPr>
          <p:nvPr>
            <p:ph idx="1"/>
          </p:nvPr>
        </p:nvSpPr>
        <p:spPr/>
        <p:txBody>
          <a:bodyPr/>
          <a:lstStyle/>
          <a:p>
            <a:r>
              <a:rPr lang="en-US" dirty="0"/>
              <a:t>Drop features missing more than 70% data</a:t>
            </a:r>
          </a:p>
        </p:txBody>
      </p:sp>
      <p:pic>
        <p:nvPicPr>
          <p:cNvPr id="5" name="Picture 4">
            <a:extLst>
              <a:ext uri="{FF2B5EF4-FFF2-40B4-BE49-F238E27FC236}">
                <a16:creationId xmlns:a16="http://schemas.microsoft.com/office/drawing/2014/main" id="{7BB56525-E7BB-F946-B2B7-D5669DCA8794}"/>
              </a:ext>
            </a:extLst>
          </p:cNvPr>
          <p:cNvPicPr>
            <a:picLocks noChangeAspect="1"/>
          </p:cNvPicPr>
          <p:nvPr/>
        </p:nvPicPr>
        <p:blipFill>
          <a:blip r:embed="rId2"/>
          <a:stretch>
            <a:fillRect/>
          </a:stretch>
        </p:blipFill>
        <p:spPr>
          <a:xfrm>
            <a:off x="3013021" y="2600011"/>
            <a:ext cx="4864100" cy="2844800"/>
          </a:xfrm>
          <a:prstGeom prst="rect">
            <a:avLst/>
          </a:prstGeom>
        </p:spPr>
      </p:pic>
    </p:spTree>
    <p:extLst>
      <p:ext uri="{BB962C8B-B14F-4D97-AF65-F5344CB8AC3E}">
        <p14:creationId xmlns:p14="http://schemas.microsoft.com/office/powerpoint/2010/main" val="32085799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0460B-471A-DE40-A049-5A1397347426}"/>
              </a:ext>
            </a:extLst>
          </p:cNvPr>
          <p:cNvSpPr>
            <a:spLocks noGrp="1"/>
          </p:cNvSpPr>
          <p:nvPr>
            <p:ph type="title"/>
          </p:nvPr>
        </p:nvSpPr>
        <p:spPr/>
        <p:txBody>
          <a:bodyPr/>
          <a:lstStyle/>
          <a:p>
            <a:r>
              <a:rPr lang="en-US" sz="3200" b="1" dirty="0"/>
              <a:t>Feature Engineering</a:t>
            </a:r>
            <a:br>
              <a:rPr lang="en-US" dirty="0"/>
            </a:br>
            <a:endParaRPr lang="en-US" dirty="0"/>
          </a:p>
        </p:txBody>
      </p:sp>
      <p:sp>
        <p:nvSpPr>
          <p:cNvPr id="3" name="Content Placeholder 2">
            <a:extLst>
              <a:ext uri="{FF2B5EF4-FFF2-40B4-BE49-F238E27FC236}">
                <a16:creationId xmlns:a16="http://schemas.microsoft.com/office/drawing/2014/main" id="{9B91C8A6-163C-B141-B121-D9E6AF6CFA5A}"/>
              </a:ext>
            </a:extLst>
          </p:cNvPr>
          <p:cNvSpPr>
            <a:spLocks noGrp="1"/>
          </p:cNvSpPr>
          <p:nvPr>
            <p:ph idx="1"/>
          </p:nvPr>
        </p:nvSpPr>
        <p:spPr/>
        <p:txBody>
          <a:bodyPr>
            <a:normAutofit fontScale="85000" lnSpcReduction="10000"/>
          </a:bodyPr>
          <a:lstStyle/>
          <a:p>
            <a:r>
              <a:rPr lang="en-US" dirty="0"/>
              <a:t>Visualization with count distributions, bar plot &amp; KDE plot with faceting on the loan status</a:t>
            </a:r>
          </a:p>
          <a:p>
            <a:r>
              <a:rPr lang="en-US" dirty="0"/>
              <a:t>Drop useless features</a:t>
            </a:r>
          </a:p>
          <a:p>
            <a:r>
              <a:rPr lang="en-US" dirty="0"/>
              <a:t>Remove outliers</a:t>
            </a:r>
          </a:p>
          <a:p>
            <a:r>
              <a:rPr lang="en-US" dirty="0"/>
              <a:t>Cleaning &amp; Formatting (e.g., "</a:t>
            </a:r>
            <a:r>
              <a:rPr lang="en-US" dirty="0" err="1"/>
              <a:t>emp_length</a:t>
            </a:r>
            <a:r>
              <a:rPr lang="en-US" dirty="0"/>
              <a:t>")</a:t>
            </a:r>
          </a:p>
          <a:p>
            <a:r>
              <a:rPr lang="en-US" dirty="0"/>
              <a:t>Log Transformation: Transformation of features (e.g. log transformation of average of "</a:t>
            </a:r>
            <a:r>
              <a:rPr lang="en-US" dirty="0" err="1"/>
              <a:t>fico_score</a:t>
            </a:r>
            <a:r>
              <a:rPr lang="en-US" dirty="0"/>
              <a:t>")</a:t>
            </a:r>
          </a:p>
          <a:p>
            <a:pPr lvl="0"/>
            <a:r>
              <a:rPr lang="en-US" dirty="0"/>
              <a:t>Creating new features ( e.g.”</a:t>
            </a:r>
            <a:r>
              <a:rPr lang="en-US" dirty="0" err="1"/>
              <a:t>fico_score</a:t>
            </a:r>
            <a:r>
              <a:rPr lang="en-US" dirty="0"/>
              <a:t>”)</a:t>
            </a:r>
          </a:p>
          <a:p>
            <a:r>
              <a:rPr lang="en-US" dirty="0"/>
              <a:t>Encoding ( </a:t>
            </a:r>
            <a:r>
              <a:rPr lang="en-US" dirty="0" err="1"/>
              <a:t>e.g.“grade</a:t>
            </a:r>
            <a:r>
              <a:rPr lang="en-US" dirty="0"/>
              <a:t>”, “home ownership”, and “</a:t>
            </a:r>
            <a:r>
              <a:rPr lang="en-US" dirty="0" err="1"/>
              <a:t>paid_flag</a:t>
            </a:r>
            <a:r>
              <a:rPr lang="en-US" dirty="0"/>
              <a:t>”)</a:t>
            </a:r>
          </a:p>
          <a:p>
            <a:pPr lvl="0"/>
            <a:r>
              <a:rPr lang="en-US" dirty="0"/>
              <a:t>Dummy features</a:t>
            </a:r>
          </a:p>
          <a:p>
            <a:pPr lvl="0"/>
            <a:r>
              <a:rPr lang="en-US" dirty="0"/>
              <a:t>Feature selection</a:t>
            </a:r>
          </a:p>
          <a:p>
            <a:pPr lvl="0"/>
            <a:r>
              <a:rPr lang="en-US" dirty="0"/>
              <a:t>”fully paid” and “charged off” data split by 80% and 20% for train and test dataset</a:t>
            </a:r>
          </a:p>
          <a:p>
            <a:pPr marL="0" lvl="0" indent="0">
              <a:buNone/>
            </a:pPr>
            <a:endParaRPr lang="en-US" dirty="0"/>
          </a:p>
        </p:txBody>
      </p:sp>
    </p:spTree>
    <p:extLst>
      <p:ext uri="{BB962C8B-B14F-4D97-AF65-F5344CB8AC3E}">
        <p14:creationId xmlns:p14="http://schemas.microsoft.com/office/powerpoint/2010/main" val="3808303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2138B-7116-5A4C-AD1E-94D49F807B08}"/>
              </a:ext>
            </a:extLst>
          </p:cNvPr>
          <p:cNvSpPr>
            <a:spLocks noGrp="1"/>
          </p:cNvSpPr>
          <p:nvPr>
            <p:ph type="title"/>
          </p:nvPr>
        </p:nvSpPr>
        <p:spPr>
          <a:xfrm>
            <a:off x="2592925" y="278969"/>
            <a:ext cx="8911687" cy="1456841"/>
          </a:xfrm>
        </p:spPr>
        <p:txBody>
          <a:bodyPr>
            <a:normAutofit/>
          </a:bodyPr>
          <a:lstStyle/>
          <a:p>
            <a:r>
              <a:rPr lang="en-US" sz="3200" b="1" dirty="0"/>
              <a:t>Introduction</a:t>
            </a:r>
          </a:p>
        </p:txBody>
      </p:sp>
      <p:sp>
        <p:nvSpPr>
          <p:cNvPr id="3" name="Content Placeholder 2">
            <a:extLst>
              <a:ext uri="{FF2B5EF4-FFF2-40B4-BE49-F238E27FC236}">
                <a16:creationId xmlns:a16="http://schemas.microsoft.com/office/drawing/2014/main" id="{5C2CA418-3701-D342-853D-74BE91AE5C31}"/>
              </a:ext>
            </a:extLst>
          </p:cNvPr>
          <p:cNvSpPr>
            <a:spLocks noGrp="1"/>
          </p:cNvSpPr>
          <p:nvPr>
            <p:ph idx="1"/>
          </p:nvPr>
        </p:nvSpPr>
        <p:spPr>
          <a:xfrm>
            <a:off x="2589212" y="1890793"/>
            <a:ext cx="8915400" cy="4020429"/>
          </a:xfrm>
        </p:spPr>
        <p:txBody>
          <a:bodyPr>
            <a:normAutofit fontScale="92500" lnSpcReduction="10000"/>
          </a:bodyPr>
          <a:lstStyle/>
          <a:p>
            <a:r>
              <a:rPr lang="en-US" dirty="0"/>
              <a:t>Lending Club is the world's largest peer-to-peer lending online platform that connects borrowers and lenders. the global P2P lending market was in 2005 with the launch of the British P2P lending company </a:t>
            </a:r>
            <a:r>
              <a:rPr lang="en-US" dirty="0" err="1"/>
              <a:t>Zopa</a:t>
            </a:r>
            <a:r>
              <a:rPr lang="en-US" dirty="0"/>
              <a:t>. In 2007, Lending Club was one of the first companies to bring P2P lending to the United States. The P2P lending market was quite small at the time, worth only a few million dollars, but enjoying exponential growth. </a:t>
            </a:r>
          </a:p>
          <a:p>
            <a:r>
              <a:rPr lang="en-US" dirty="0"/>
              <a:t>By early 2008, the P2P lending market was over $100 million and climbing, and it began to look like P2P lending would eventually overtake traditional bank loans. The first signs of weakness struck in 2016 after an increase in interest rates made other investment vehicles more popular, and rising rates of borrower default began to cut into returns and investor confidence. Growth began to falter, and Lending Club, which was muddling through a scandal and a change in leadership, entered a three-year slide in share prices. The P2P lending market continues to grow, but the conditions have been made clear: lending platforms like Lending Club are accountable to investor needs, including ensuring good rates of return, and minimizing risk.</a:t>
            </a:r>
          </a:p>
          <a:p>
            <a:endParaRPr lang="en-US" dirty="0"/>
          </a:p>
        </p:txBody>
      </p:sp>
    </p:spTree>
    <p:extLst>
      <p:ext uri="{BB962C8B-B14F-4D97-AF65-F5344CB8AC3E}">
        <p14:creationId xmlns:p14="http://schemas.microsoft.com/office/powerpoint/2010/main" val="42551260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5EB7A8-7A70-C345-8E55-F333CF701238}"/>
              </a:ext>
            </a:extLst>
          </p:cNvPr>
          <p:cNvSpPr>
            <a:spLocks noGrp="1"/>
          </p:cNvSpPr>
          <p:nvPr>
            <p:ph type="title"/>
          </p:nvPr>
        </p:nvSpPr>
        <p:spPr>
          <a:xfrm>
            <a:off x="2592925" y="216976"/>
            <a:ext cx="8911687" cy="1224366"/>
          </a:xfrm>
        </p:spPr>
        <p:txBody>
          <a:bodyPr>
            <a:normAutofit fontScale="90000"/>
          </a:bodyPr>
          <a:lstStyle/>
          <a:p>
            <a:r>
              <a:rPr lang="en-US" sz="3100" b="1" dirty="0"/>
              <a:t>Becoming a confident investor takes skill, not secrets</a:t>
            </a:r>
            <a:br>
              <a:rPr lang="en-US" dirty="0"/>
            </a:br>
            <a:endParaRPr lang="en-US" dirty="0"/>
          </a:p>
        </p:txBody>
      </p:sp>
      <p:pic>
        <p:nvPicPr>
          <p:cNvPr id="7" name="Content Placeholder 6">
            <a:extLst>
              <a:ext uri="{FF2B5EF4-FFF2-40B4-BE49-F238E27FC236}">
                <a16:creationId xmlns:a16="http://schemas.microsoft.com/office/drawing/2014/main" id="{3EE5F10F-32DF-D44A-8A9F-48AE2199CEC3}"/>
              </a:ext>
            </a:extLst>
          </p:cNvPr>
          <p:cNvPicPr>
            <a:picLocks noGrp="1" noChangeAspect="1"/>
          </p:cNvPicPr>
          <p:nvPr>
            <p:ph idx="1"/>
          </p:nvPr>
        </p:nvPicPr>
        <p:blipFill>
          <a:blip r:embed="rId2"/>
          <a:stretch>
            <a:fillRect/>
          </a:stretch>
        </p:blipFill>
        <p:spPr>
          <a:xfrm>
            <a:off x="6802820" y="1250286"/>
            <a:ext cx="5223865" cy="2820599"/>
          </a:xfrm>
        </p:spPr>
      </p:pic>
      <p:pic>
        <p:nvPicPr>
          <p:cNvPr id="5" name="Picture 4">
            <a:extLst>
              <a:ext uri="{FF2B5EF4-FFF2-40B4-BE49-F238E27FC236}">
                <a16:creationId xmlns:a16="http://schemas.microsoft.com/office/drawing/2014/main" id="{70531CA9-8DD0-2440-A5B2-7EB6E712563C}"/>
              </a:ext>
            </a:extLst>
          </p:cNvPr>
          <p:cNvPicPr>
            <a:picLocks noChangeAspect="1"/>
          </p:cNvPicPr>
          <p:nvPr/>
        </p:nvPicPr>
        <p:blipFill>
          <a:blip r:embed="rId3"/>
          <a:stretch>
            <a:fillRect/>
          </a:stretch>
        </p:blipFill>
        <p:spPr>
          <a:xfrm>
            <a:off x="2727270" y="1441342"/>
            <a:ext cx="4075550" cy="1917978"/>
          </a:xfrm>
          <a:prstGeom prst="rect">
            <a:avLst/>
          </a:prstGeom>
        </p:spPr>
      </p:pic>
      <p:pic>
        <p:nvPicPr>
          <p:cNvPr id="4" name="Picture 3">
            <a:extLst>
              <a:ext uri="{FF2B5EF4-FFF2-40B4-BE49-F238E27FC236}">
                <a16:creationId xmlns:a16="http://schemas.microsoft.com/office/drawing/2014/main" id="{4E197A7B-6FEB-5A46-91A4-1517225B84B6}"/>
              </a:ext>
            </a:extLst>
          </p:cNvPr>
          <p:cNvPicPr>
            <a:picLocks noChangeAspect="1"/>
          </p:cNvPicPr>
          <p:nvPr/>
        </p:nvPicPr>
        <p:blipFill>
          <a:blip r:embed="rId4"/>
          <a:stretch>
            <a:fillRect/>
          </a:stretch>
        </p:blipFill>
        <p:spPr>
          <a:xfrm>
            <a:off x="2727270" y="3936569"/>
            <a:ext cx="6416730" cy="2756331"/>
          </a:xfrm>
          <a:prstGeom prst="rect">
            <a:avLst/>
          </a:prstGeom>
        </p:spPr>
      </p:pic>
    </p:spTree>
    <p:extLst>
      <p:ext uri="{BB962C8B-B14F-4D97-AF65-F5344CB8AC3E}">
        <p14:creationId xmlns:p14="http://schemas.microsoft.com/office/powerpoint/2010/main" val="37576711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U자형 화살표[U] 31">
            <a:extLst>
              <a:ext uri="{FF2B5EF4-FFF2-40B4-BE49-F238E27FC236}">
                <a16:creationId xmlns:a16="http://schemas.microsoft.com/office/drawing/2014/main" id="{73B885E7-D264-E24A-9617-42B0A6D5B344}"/>
              </a:ext>
            </a:extLst>
          </p:cNvPr>
          <p:cNvSpPr/>
          <p:nvPr/>
        </p:nvSpPr>
        <p:spPr>
          <a:xfrm rot="5400000">
            <a:off x="5259297" y="176207"/>
            <a:ext cx="3730531" cy="7837220"/>
          </a:xfrm>
          <a:prstGeom prst="uturnArrow">
            <a:avLst>
              <a:gd name="adj1" fmla="val 13220"/>
              <a:gd name="adj2" fmla="val 16461"/>
              <a:gd name="adj3" fmla="val 9601"/>
              <a:gd name="adj4" fmla="val 31525"/>
              <a:gd name="adj5" fmla="val 97629"/>
            </a:avLst>
          </a:prstGeom>
          <a:solidFill>
            <a:srgbClr val="5B9BD5">
              <a:lumMod val="40000"/>
              <a:lumOff val="6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ko-KR" altLang="en-US" sz="1800" b="0" i="0" u="none" strike="noStrike" kern="0" cap="none" spc="0" normalizeH="0" baseline="0" noProof="0">
              <a:ln>
                <a:noFill/>
              </a:ln>
              <a:solidFill>
                <a:prstClr val="black"/>
              </a:solidFill>
              <a:effectLst/>
              <a:uLnTx/>
              <a:uFillTx/>
              <a:latin typeface="Calibri" panose="020F0502020204030204"/>
              <a:ea typeface="맑은 고딕" panose="020B0503020000020004" pitchFamily="34" charset="-127"/>
              <a:cs typeface="+mn-cs"/>
            </a:endParaRPr>
          </a:p>
        </p:txBody>
      </p:sp>
      <p:sp>
        <p:nvSpPr>
          <p:cNvPr id="7" name="직사각형 6">
            <a:extLst>
              <a:ext uri="{FF2B5EF4-FFF2-40B4-BE49-F238E27FC236}">
                <a16:creationId xmlns:a16="http://schemas.microsoft.com/office/drawing/2014/main" id="{F0E2BEDA-CFB6-DE45-B3F1-64AC9628CFE3}"/>
              </a:ext>
            </a:extLst>
          </p:cNvPr>
          <p:cNvSpPr/>
          <p:nvPr/>
        </p:nvSpPr>
        <p:spPr bwMode="auto">
          <a:xfrm>
            <a:off x="1581222" y="1851908"/>
            <a:ext cx="2001818" cy="1190103"/>
          </a:xfrm>
          <a:prstGeom prst="rect">
            <a:avLst/>
          </a:prstGeom>
          <a:solidFill>
            <a:schemeClr val="bg1">
              <a:lumMod val="95000"/>
            </a:schemeClr>
          </a:solidFill>
          <a:ln w="0" cap="flat" cmpd="sng" algn="ctr">
            <a:solidFill>
              <a:schemeClr val="bg1">
                <a:lumMod val="50000"/>
              </a:schemeClr>
            </a:solidFill>
            <a:prstDash val="solid"/>
          </a:ln>
          <a:effectLst>
            <a:innerShdw blurRad="165100">
              <a:schemeClr val="bg1">
                <a:lumMod val="65000"/>
              </a:schemeClr>
            </a:innerShdw>
          </a:effectLst>
        </p:spPr>
        <p:txBody>
          <a:bodyPr wrap="none" lIns="0" tIns="108000" rIns="0" bIns="0" anchor="t" anchorCtr="0">
            <a:noAutofit/>
          </a:bodyPr>
          <a:lstStyle/>
          <a:p>
            <a:pPr algn="ctr" eaLnBrk="0" hangingPunct="0">
              <a:spcBef>
                <a:spcPts val="300"/>
              </a:spcBef>
              <a:tabLst>
                <a:tab pos="4503738" algn="ctr"/>
                <a:tab pos="9326563" algn="r"/>
              </a:tabLst>
            </a:pPr>
            <a:r>
              <a:rPr lang="en-US" altLang="ko-KR" sz="1400" b="1" spc="-10" dirty="0">
                <a:solidFill>
                  <a:prstClr val="black">
                    <a:lumMod val="85000"/>
                    <a:lumOff val="15000"/>
                  </a:prstClr>
                </a:solidFill>
                <a:latin typeface="Tahoma" panose="020B0604030504040204" pitchFamily="34" charset="0"/>
                <a:ea typeface="Tahoma" panose="020B0604030504040204" pitchFamily="34" charset="0"/>
                <a:cs typeface="Tahoma" panose="020B0604030504040204" pitchFamily="34" charset="0"/>
              </a:rPr>
              <a:t>Ver.1</a:t>
            </a:r>
          </a:p>
          <a:p>
            <a:pPr algn="ctr" eaLnBrk="0" hangingPunct="0">
              <a:spcBef>
                <a:spcPts val="300"/>
              </a:spcBef>
              <a:tabLst>
                <a:tab pos="4503738" algn="ctr"/>
                <a:tab pos="9326563" algn="r"/>
              </a:tabLst>
            </a:pPr>
            <a:r>
              <a:rPr lang="en-US" altLang="ko-KR" sz="1200" spc="-10" dirty="0">
                <a:solidFill>
                  <a:prstClr val="black">
                    <a:lumMod val="85000"/>
                    <a:lumOff val="15000"/>
                  </a:prstClr>
                </a:solidFill>
                <a:latin typeface="Tahoma" panose="020B0604030504040204" pitchFamily="34" charset="0"/>
                <a:ea typeface="Tahoma" panose="020B0604030504040204" pitchFamily="34" charset="0"/>
                <a:cs typeface="Tahoma" panose="020B0604030504040204" pitchFamily="34" charset="0"/>
              </a:rPr>
              <a:t>(Use all features - </a:t>
            </a:r>
            <a:r>
              <a:rPr lang="en-US" altLang="ko-KR" sz="1200" b="1" spc="-10" dirty="0">
                <a:solidFill>
                  <a:srgbClr val="C00000"/>
                </a:solidFill>
                <a:latin typeface="Tahoma" panose="020B0604030504040204" pitchFamily="34" charset="0"/>
                <a:ea typeface="Tahoma" panose="020B0604030504040204" pitchFamily="34" charset="0"/>
                <a:cs typeface="Tahoma" panose="020B0604030504040204" pitchFamily="34" charset="0"/>
              </a:rPr>
              <a:t>150</a:t>
            </a:r>
            <a:r>
              <a:rPr lang="en-US" altLang="ko-KR" sz="1200" spc="-10" dirty="0">
                <a:solidFill>
                  <a:prstClr val="black">
                    <a:lumMod val="85000"/>
                    <a:lumOff val="15000"/>
                  </a:prstClr>
                </a:solidFill>
                <a:latin typeface="Tahoma" panose="020B0604030504040204" pitchFamily="34" charset="0"/>
                <a:ea typeface="Tahoma" panose="020B0604030504040204" pitchFamily="34" charset="0"/>
                <a:cs typeface="Tahoma" panose="020B0604030504040204" pitchFamily="34" charset="0"/>
              </a:rPr>
              <a:t>)</a:t>
            </a:r>
          </a:p>
          <a:p>
            <a:pPr algn="ctr" eaLnBrk="0" hangingPunct="0">
              <a:spcBef>
                <a:spcPts val="300"/>
              </a:spcBef>
              <a:tabLst>
                <a:tab pos="4503738" algn="ctr"/>
                <a:tab pos="9326563" algn="r"/>
              </a:tabLst>
            </a:pPr>
            <a:endParaRPr lang="ko-KR" altLang="en-US" sz="1400" spc="-10" dirty="0">
              <a:solidFill>
                <a:prstClr val="black">
                  <a:lumMod val="85000"/>
                  <a:lumOff val="15000"/>
                </a:prstClr>
              </a:solidFill>
              <a:latin typeface="Tahoma" panose="020B0604030504040204" pitchFamily="34" charset="0"/>
              <a:ea typeface="맑은 고딕" panose="020B0503020000020004" pitchFamily="34" charset="-127"/>
              <a:cs typeface="Tahoma" panose="020B0604030504040204" pitchFamily="34" charset="0"/>
            </a:endParaRPr>
          </a:p>
        </p:txBody>
      </p:sp>
      <p:sp>
        <p:nvSpPr>
          <p:cNvPr id="8" name="모서리가 둥근 직사각형 7">
            <a:extLst>
              <a:ext uri="{FF2B5EF4-FFF2-40B4-BE49-F238E27FC236}">
                <a16:creationId xmlns:a16="http://schemas.microsoft.com/office/drawing/2014/main" id="{3E81106A-3A9C-2542-B406-AD92A0F39525}"/>
              </a:ext>
            </a:extLst>
          </p:cNvPr>
          <p:cNvSpPr/>
          <p:nvPr/>
        </p:nvSpPr>
        <p:spPr>
          <a:xfrm>
            <a:off x="1708470" y="2618998"/>
            <a:ext cx="1756502" cy="328562"/>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45720" rIns="0" bIns="45720" numCol="1" spcCol="0" rtlCol="0" fromWordArt="0" anchor="ctr" anchorCtr="0" forceAA="0" compatLnSpc="1">
            <a:prstTxWarp prst="textNoShape">
              <a:avLst/>
            </a:prstTxWarp>
            <a:noAutofit/>
          </a:bodyPr>
          <a:lstStyle/>
          <a:p>
            <a:pPr algn="ctr"/>
            <a:r>
              <a:rPr kumimoji="1" lang="en-US" altLang="ko-KR" sz="1400" b="1" dirty="0">
                <a:solidFill>
                  <a:prstClr val="white"/>
                </a:solidFill>
                <a:latin typeface="Tahoma" panose="020B0604030504040204" pitchFamily="34" charset="0"/>
                <a:ea typeface="Tahoma" panose="020B0604030504040204" pitchFamily="34" charset="0"/>
                <a:cs typeface="Tahoma" panose="020B0604030504040204" pitchFamily="34" charset="0"/>
              </a:rPr>
              <a:t>Accuracy :  1</a:t>
            </a:r>
            <a:endParaRPr kumimoji="1" lang="ko-KR" altLang="en-US" sz="1400" b="1" dirty="0">
              <a:solidFill>
                <a:prstClr val="white"/>
              </a:solidFill>
              <a:latin typeface="Tahoma" panose="020B0604030504040204" pitchFamily="34" charset="0"/>
              <a:ea typeface="맑은 고딕" panose="020B0503020000020004" pitchFamily="34" charset="-127"/>
              <a:cs typeface="Tahoma" panose="020B0604030504040204" pitchFamily="34" charset="0"/>
            </a:endParaRPr>
          </a:p>
        </p:txBody>
      </p:sp>
      <p:sp>
        <p:nvSpPr>
          <p:cNvPr id="9" name="직사각형 8">
            <a:extLst>
              <a:ext uri="{FF2B5EF4-FFF2-40B4-BE49-F238E27FC236}">
                <a16:creationId xmlns:a16="http://schemas.microsoft.com/office/drawing/2014/main" id="{818A16FA-1933-2B4B-A23D-E28069801828}"/>
              </a:ext>
            </a:extLst>
          </p:cNvPr>
          <p:cNvSpPr/>
          <p:nvPr/>
        </p:nvSpPr>
        <p:spPr bwMode="auto">
          <a:xfrm>
            <a:off x="4567180" y="1851908"/>
            <a:ext cx="2001818" cy="1190103"/>
          </a:xfrm>
          <a:prstGeom prst="rect">
            <a:avLst/>
          </a:prstGeom>
          <a:solidFill>
            <a:schemeClr val="bg1">
              <a:lumMod val="95000"/>
            </a:schemeClr>
          </a:solidFill>
          <a:ln w="0" cap="flat" cmpd="sng" algn="ctr">
            <a:solidFill>
              <a:schemeClr val="bg1">
                <a:lumMod val="50000"/>
              </a:schemeClr>
            </a:solidFill>
            <a:prstDash val="solid"/>
          </a:ln>
          <a:effectLst>
            <a:innerShdw blurRad="165100">
              <a:schemeClr val="bg1">
                <a:lumMod val="65000"/>
              </a:schemeClr>
            </a:innerShdw>
          </a:effectLst>
        </p:spPr>
        <p:txBody>
          <a:bodyPr wrap="square" lIns="0" tIns="108000" rIns="0" bIns="0" anchor="t" anchorCtr="0">
            <a:noAutofit/>
          </a:bodyPr>
          <a:lstStyle/>
          <a:p>
            <a:pPr algn="ctr" eaLnBrk="0" hangingPunct="0">
              <a:spcBef>
                <a:spcPts val="300"/>
              </a:spcBef>
              <a:tabLst>
                <a:tab pos="4503738" algn="ctr"/>
                <a:tab pos="9326563" algn="r"/>
              </a:tabLst>
            </a:pPr>
            <a:r>
              <a:rPr lang="en-US" altLang="ko-KR" sz="1400" b="1" spc="-10" dirty="0">
                <a:solidFill>
                  <a:prstClr val="black">
                    <a:lumMod val="85000"/>
                    <a:lumOff val="15000"/>
                  </a:prstClr>
                </a:solidFill>
                <a:latin typeface="Tahoma" panose="020B0604030504040204" pitchFamily="34" charset="0"/>
                <a:ea typeface="Tahoma" panose="020B0604030504040204" pitchFamily="34" charset="0"/>
                <a:cs typeface="Tahoma" panose="020B0604030504040204" pitchFamily="34" charset="0"/>
              </a:rPr>
              <a:t>Ver.2</a:t>
            </a:r>
          </a:p>
          <a:p>
            <a:pPr algn="ctr" eaLnBrk="0" hangingPunct="0">
              <a:spcBef>
                <a:spcPts val="300"/>
              </a:spcBef>
              <a:tabLst>
                <a:tab pos="4503738" algn="ctr"/>
                <a:tab pos="9326563" algn="r"/>
              </a:tabLst>
            </a:pPr>
            <a:r>
              <a:rPr lang="en-US" altLang="ko-KR" sz="1200" spc="-10" dirty="0">
                <a:solidFill>
                  <a:prstClr val="black">
                    <a:lumMod val="85000"/>
                    <a:lumOff val="15000"/>
                  </a:prstClr>
                </a:solidFill>
                <a:latin typeface="Tahoma" panose="020B0604030504040204" pitchFamily="34" charset="0"/>
                <a:ea typeface="Tahoma" panose="020B0604030504040204" pitchFamily="34" charset="0"/>
                <a:cs typeface="Tahoma" panose="020B0604030504040204" pitchFamily="34" charset="0"/>
              </a:rPr>
              <a:t>(Use </a:t>
            </a:r>
            <a:r>
              <a:rPr lang="en-US" altLang="ko-KR" sz="1200" b="1" spc="-10" dirty="0">
                <a:solidFill>
                  <a:srgbClr val="C00000"/>
                </a:solidFill>
                <a:latin typeface="Tahoma" panose="020B0604030504040204" pitchFamily="34" charset="0"/>
                <a:ea typeface="Tahoma" panose="020B0604030504040204" pitchFamily="34" charset="0"/>
                <a:cs typeface="Tahoma" panose="020B0604030504040204" pitchFamily="34" charset="0"/>
              </a:rPr>
              <a:t>145</a:t>
            </a:r>
            <a:r>
              <a:rPr lang="en-US" altLang="ko-KR" sz="1200" spc="-10" dirty="0">
                <a:solidFill>
                  <a:prstClr val="black">
                    <a:lumMod val="85000"/>
                    <a:lumOff val="15000"/>
                  </a:prstClr>
                </a:solidFill>
                <a:latin typeface="Tahoma" panose="020B0604030504040204" pitchFamily="34" charset="0"/>
                <a:ea typeface="Tahoma" panose="020B0604030504040204" pitchFamily="34" charset="0"/>
                <a:cs typeface="Tahoma" panose="020B0604030504040204" pitchFamily="34" charset="0"/>
              </a:rPr>
              <a:t> features)</a:t>
            </a:r>
          </a:p>
          <a:p>
            <a:pPr algn="ctr" eaLnBrk="0" hangingPunct="0">
              <a:spcBef>
                <a:spcPts val="300"/>
              </a:spcBef>
              <a:tabLst>
                <a:tab pos="4503738" algn="ctr"/>
                <a:tab pos="9326563" algn="r"/>
              </a:tabLst>
            </a:pPr>
            <a:endParaRPr lang="ko-KR" altLang="en-US" sz="1400" spc="-10" dirty="0">
              <a:solidFill>
                <a:prstClr val="black">
                  <a:lumMod val="85000"/>
                  <a:lumOff val="15000"/>
                </a:prstClr>
              </a:solidFill>
              <a:latin typeface="Tahoma" panose="020B0604030504040204" pitchFamily="34" charset="0"/>
              <a:ea typeface="맑은 고딕" panose="020B0503020000020004" pitchFamily="34" charset="-127"/>
              <a:cs typeface="Tahoma" panose="020B0604030504040204" pitchFamily="34" charset="0"/>
            </a:endParaRPr>
          </a:p>
        </p:txBody>
      </p:sp>
      <p:sp>
        <p:nvSpPr>
          <p:cNvPr id="10" name="모서리가 둥근 직사각형 9">
            <a:extLst>
              <a:ext uri="{FF2B5EF4-FFF2-40B4-BE49-F238E27FC236}">
                <a16:creationId xmlns:a16="http://schemas.microsoft.com/office/drawing/2014/main" id="{ACD7E88D-1F48-6446-B7DA-478CA2CBCD43}"/>
              </a:ext>
            </a:extLst>
          </p:cNvPr>
          <p:cNvSpPr/>
          <p:nvPr/>
        </p:nvSpPr>
        <p:spPr>
          <a:xfrm>
            <a:off x="4752557" y="2618998"/>
            <a:ext cx="1624758" cy="328562"/>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ko-KR" sz="1400" b="1" dirty="0">
                <a:solidFill>
                  <a:prstClr val="white"/>
                </a:solidFill>
                <a:latin typeface="Tahoma" panose="020B0604030504040204" pitchFamily="34" charset="0"/>
                <a:ea typeface="Tahoma" panose="020B0604030504040204" pitchFamily="34" charset="0"/>
                <a:cs typeface="Tahoma" panose="020B0604030504040204" pitchFamily="34" charset="0"/>
              </a:rPr>
              <a:t>0.67 ~0.74 </a:t>
            </a:r>
            <a:endParaRPr kumimoji="1" lang="ko-KR" altLang="en-US" sz="1400" b="1" dirty="0">
              <a:solidFill>
                <a:prstClr val="white"/>
              </a:solidFill>
              <a:latin typeface="Tahoma" panose="020B0604030504040204" pitchFamily="34" charset="0"/>
              <a:ea typeface="맑은 고딕" panose="020B0503020000020004" pitchFamily="34" charset="-127"/>
              <a:cs typeface="Tahoma" panose="020B0604030504040204" pitchFamily="34" charset="0"/>
            </a:endParaRPr>
          </a:p>
        </p:txBody>
      </p:sp>
      <p:sp>
        <p:nvSpPr>
          <p:cNvPr id="11" name="직사각형 10">
            <a:extLst>
              <a:ext uri="{FF2B5EF4-FFF2-40B4-BE49-F238E27FC236}">
                <a16:creationId xmlns:a16="http://schemas.microsoft.com/office/drawing/2014/main" id="{995F01BB-6DB4-1B48-B8E4-974496FD881D}"/>
              </a:ext>
            </a:extLst>
          </p:cNvPr>
          <p:cNvSpPr/>
          <p:nvPr/>
        </p:nvSpPr>
        <p:spPr bwMode="auto">
          <a:xfrm>
            <a:off x="7386429" y="1851908"/>
            <a:ext cx="2001818" cy="1190103"/>
          </a:xfrm>
          <a:prstGeom prst="rect">
            <a:avLst/>
          </a:prstGeom>
          <a:solidFill>
            <a:schemeClr val="bg1">
              <a:lumMod val="95000"/>
            </a:schemeClr>
          </a:solidFill>
          <a:ln w="0" cap="flat" cmpd="sng" algn="ctr">
            <a:solidFill>
              <a:schemeClr val="bg1">
                <a:lumMod val="50000"/>
              </a:schemeClr>
            </a:solidFill>
            <a:prstDash val="solid"/>
          </a:ln>
          <a:effectLst>
            <a:innerShdw blurRad="165100">
              <a:schemeClr val="bg1">
                <a:lumMod val="65000"/>
              </a:schemeClr>
            </a:innerShdw>
          </a:effectLst>
        </p:spPr>
        <p:txBody>
          <a:bodyPr wrap="square" lIns="0" tIns="108000" rIns="0" bIns="0" anchor="t" anchorCtr="0">
            <a:noAutofit/>
          </a:bodyPr>
          <a:lstStyle/>
          <a:p>
            <a:pPr algn="ctr" eaLnBrk="0" hangingPunct="0">
              <a:spcBef>
                <a:spcPts val="300"/>
              </a:spcBef>
              <a:tabLst>
                <a:tab pos="4503738" algn="ctr"/>
                <a:tab pos="9326563" algn="r"/>
              </a:tabLst>
            </a:pPr>
            <a:r>
              <a:rPr lang="en-US" altLang="ko-KR" sz="1400" b="1" spc="-10" dirty="0">
                <a:solidFill>
                  <a:prstClr val="black">
                    <a:lumMod val="85000"/>
                    <a:lumOff val="15000"/>
                  </a:prstClr>
                </a:solidFill>
                <a:latin typeface="Tahoma" panose="020B0604030504040204" pitchFamily="34" charset="0"/>
                <a:ea typeface="Tahoma" panose="020B0604030504040204" pitchFamily="34" charset="0"/>
                <a:cs typeface="Tahoma" panose="020B0604030504040204" pitchFamily="34" charset="0"/>
              </a:rPr>
              <a:t>Ver.3</a:t>
            </a:r>
          </a:p>
          <a:p>
            <a:pPr algn="ctr" eaLnBrk="0" hangingPunct="0">
              <a:spcBef>
                <a:spcPts val="300"/>
              </a:spcBef>
              <a:tabLst>
                <a:tab pos="4503738" algn="ctr"/>
                <a:tab pos="9326563" algn="r"/>
              </a:tabLst>
            </a:pPr>
            <a:r>
              <a:rPr lang="en-US" altLang="ko-KR" sz="1200" spc="-10" dirty="0">
                <a:solidFill>
                  <a:prstClr val="black">
                    <a:lumMod val="85000"/>
                    <a:lumOff val="15000"/>
                  </a:prstClr>
                </a:solidFill>
                <a:latin typeface="Tahoma" panose="020B0604030504040204" pitchFamily="34" charset="0"/>
                <a:ea typeface="Tahoma" panose="020B0604030504040204" pitchFamily="34" charset="0"/>
                <a:cs typeface="Tahoma" panose="020B0604030504040204" pitchFamily="34" charset="0"/>
              </a:rPr>
              <a:t>(Use </a:t>
            </a:r>
            <a:r>
              <a:rPr lang="en-US" altLang="ko-KR" sz="1200" b="1" spc="-10" dirty="0">
                <a:solidFill>
                  <a:srgbClr val="C00000"/>
                </a:solidFill>
                <a:latin typeface="Tahoma" panose="020B0604030504040204" pitchFamily="34" charset="0"/>
                <a:ea typeface="Tahoma" panose="020B0604030504040204" pitchFamily="34" charset="0"/>
                <a:cs typeface="Tahoma" panose="020B0604030504040204" pitchFamily="34" charset="0"/>
              </a:rPr>
              <a:t>95</a:t>
            </a:r>
            <a:r>
              <a:rPr lang="en-US" altLang="ko-KR" sz="1200" spc="-10" dirty="0">
                <a:solidFill>
                  <a:prstClr val="black">
                    <a:lumMod val="85000"/>
                    <a:lumOff val="15000"/>
                  </a:prstClr>
                </a:solidFill>
                <a:latin typeface="Tahoma" panose="020B0604030504040204" pitchFamily="34" charset="0"/>
                <a:ea typeface="Tahoma" panose="020B0604030504040204" pitchFamily="34" charset="0"/>
                <a:cs typeface="Tahoma" panose="020B0604030504040204" pitchFamily="34" charset="0"/>
              </a:rPr>
              <a:t> features)</a:t>
            </a:r>
          </a:p>
          <a:p>
            <a:pPr algn="ctr" eaLnBrk="0" hangingPunct="0">
              <a:spcBef>
                <a:spcPts val="300"/>
              </a:spcBef>
              <a:tabLst>
                <a:tab pos="4503738" algn="ctr"/>
                <a:tab pos="9326563" algn="r"/>
              </a:tabLst>
            </a:pPr>
            <a:endParaRPr lang="ko-KR" altLang="en-US" sz="1400" spc="-10" dirty="0">
              <a:solidFill>
                <a:prstClr val="black">
                  <a:lumMod val="85000"/>
                  <a:lumOff val="15000"/>
                </a:prstClr>
              </a:solidFill>
              <a:latin typeface="Tahoma" panose="020B0604030504040204" pitchFamily="34" charset="0"/>
              <a:ea typeface="맑은 고딕" panose="020B0503020000020004" pitchFamily="34" charset="-127"/>
              <a:cs typeface="Tahoma" panose="020B0604030504040204" pitchFamily="34" charset="0"/>
            </a:endParaRPr>
          </a:p>
        </p:txBody>
      </p:sp>
      <p:sp>
        <p:nvSpPr>
          <p:cNvPr id="12" name="모서리가 둥근 직사각형 11">
            <a:extLst>
              <a:ext uri="{FF2B5EF4-FFF2-40B4-BE49-F238E27FC236}">
                <a16:creationId xmlns:a16="http://schemas.microsoft.com/office/drawing/2014/main" id="{154EDD6E-EFF9-B24D-8EC1-A31DEDD27EE0}"/>
              </a:ext>
            </a:extLst>
          </p:cNvPr>
          <p:cNvSpPr/>
          <p:nvPr/>
        </p:nvSpPr>
        <p:spPr>
          <a:xfrm>
            <a:off x="7571806" y="2618998"/>
            <a:ext cx="1624758" cy="328562"/>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ko-KR" sz="1400" b="1" dirty="0">
                <a:solidFill>
                  <a:prstClr val="white"/>
                </a:solidFill>
                <a:latin typeface="Tahoma" panose="020B0604030504040204" pitchFamily="34" charset="0"/>
                <a:ea typeface="Tahoma" panose="020B0604030504040204" pitchFamily="34" charset="0"/>
                <a:cs typeface="Tahoma" panose="020B0604030504040204" pitchFamily="34" charset="0"/>
              </a:rPr>
              <a:t>0.63 ~ 0.74 </a:t>
            </a:r>
            <a:endParaRPr kumimoji="1" lang="ko-KR" altLang="en-US" sz="1400" b="1" dirty="0">
              <a:solidFill>
                <a:prstClr val="white"/>
              </a:solidFill>
              <a:latin typeface="Tahoma" panose="020B0604030504040204" pitchFamily="34" charset="0"/>
              <a:ea typeface="맑은 고딕" panose="020B0503020000020004" pitchFamily="34" charset="-127"/>
              <a:cs typeface="Tahoma" panose="020B0604030504040204" pitchFamily="34" charset="0"/>
            </a:endParaRPr>
          </a:p>
        </p:txBody>
      </p:sp>
      <p:sp>
        <p:nvSpPr>
          <p:cNvPr id="13" name="직사각형 12">
            <a:extLst>
              <a:ext uri="{FF2B5EF4-FFF2-40B4-BE49-F238E27FC236}">
                <a16:creationId xmlns:a16="http://schemas.microsoft.com/office/drawing/2014/main" id="{BC092C5B-B345-804C-9626-255FDA805588}"/>
              </a:ext>
            </a:extLst>
          </p:cNvPr>
          <p:cNvSpPr/>
          <p:nvPr/>
        </p:nvSpPr>
        <p:spPr bwMode="auto">
          <a:xfrm>
            <a:off x="9708226" y="3584297"/>
            <a:ext cx="2001818" cy="1190103"/>
          </a:xfrm>
          <a:prstGeom prst="rect">
            <a:avLst/>
          </a:prstGeom>
          <a:solidFill>
            <a:schemeClr val="bg1">
              <a:lumMod val="95000"/>
            </a:schemeClr>
          </a:solidFill>
          <a:ln w="0" cap="flat" cmpd="sng" algn="ctr">
            <a:solidFill>
              <a:schemeClr val="bg1">
                <a:lumMod val="50000"/>
              </a:schemeClr>
            </a:solidFill>
            <a:prstDash val="solid"/>
          </a:ln>
          <a:effectLst>
            <a:innerShdw blurRad="165100">
              <a:schemeClr val="bg1">
                <a:lumMod val="65000"/>
              </a:schemeClr>
            </a:innerShdw>
          </a:effectLst>
        </p:spPr>
        <p:txBody>
          <a:bodyPr wrap="square" lIns="0" tIns="108000" rIns="0" bIns="0" anchor="t" anchorCtr="0">
            <a:noAutofit/>
          </a:bodyPr>
          <a:lstStyle/>
          <a:p>
            <a:pPr algn="ctr" eaLnBrk="0" hangingPunct="0">
              <a:spcBef>
                <a:spcPts val="300"/>
              </a:spcBef>
              <a:tabLst>
                <a:tab pos="4503738" algn="ctr"/>
                <a:tab pos="9326563" algn="r"/>
              </a:tabLst>
            </a:pPr>
            <a:r>
              <a:rPr lang="en-US" altLang="ko-KR" sz="1400" b="1" spc="-10" dirty="0">
                <a:solidFill>
                  <a:prstClr val="black">
                    <a:lumMod val="85000"/>
                    <a:lumOff val="15000"/>
                  </a:prstClr>
                </a:solidFill>
                <a:latin typeface="Tahoma" panose="020B0604030504040204" pitchFamily="34" charset="0"/>
                <a:ea typeface="Tahoma" panose="020B0604030504040204" pitchFamily="34" charset="0"/>
                <a:cs typeface="Tahoma" panose="020B0604030504040204" pitchFamily="34" charset="0"/>
              </a:rPr>
              <a:t>Ver.4</a:t>
            </a:r>
          </a:p>
          <a:p>
            <a:pPr algn="ctr" eaLnBrk="0" hangingPunct="0">
              <a:spcBef>
                <a:spcPts val="300"/>
              </a:spcBef>
              <a:tabLst>
                <a:tab pos="4503738" algn="ctr"/>
                <a:tab pos="9326563" algn="r"/>
              </a:tabLst>
            </a:pPr>
            <a:r>
              <a:rPr lang="en-US" altLang="ko-KR" sz="1200" spc="-10" dirty="0">
                <a:solidFill>
                  <a:prstClr val="black">
                    <a:lumMod val="85000"/>
                    <a:lumOff val="15000"/>
                  </a:prstClr>
                </a:solidFill>
                <a:latin typeface="Tahoma" panose="020B0604030504040204" pitchFamily="34" charset="0"/>
                <a:ea typeface="Tahoma" panose="020B0604030504040204" pitchFamily="34" charset="0"/>
                <a:cs typeface="Tahoma" panose="020B0604030504040204" pitchFamily="34" charset="0"/>
              </a:rPr>
              <a:t>(Use </a:t>
            </a:r>
            <a:r>
              <a:rPr lang="en-US" altLang="ko-KR" sz="1200" b="1" spc="-10" dirty="0">
                <a:solidFill>
                  <a:srgbClr val="C00000"/>
                </a:solidFill>
                <a:latin typeface="Tahoma" panose="020B0604030504040204" pitchFamily="34" charset="0"/>
                <a:ea typeface="Tahoma" panose="020B0604030504040204" pitchFamily="34" charset="0"/>
                <a:cs typeface="Tahoma" panose="020B0604030504040204" pitchFamily="34" charset="0"/>
              </a:rPr>
              <a:t>20</a:t>
            </a:r>
            <a:r>
              <a:rPr lang="en-US" altLang="ko-KR" sz="1200" spc="-10" dirty="0">
                <a:solidFill>
                  <a:prstClr val="black">
                    <a:lumMod val="85000"/>
                    <a:lumOff val="15000"/>
                  </a:prstClr>
                </a:solidFill>
                <a:latin typeface="Tahoma" panose="020B0604030504040204" pitchFamily="34" charset="0"/>
                <a:ea typeface="Tahoma" panose="020B0604030504040204" pitchFamily="34" charset="0"/>
                <a:cs typeface="Tahoma" panose="020B0604030504040204" pitchFamily="34" charset="0"/>
              </a:rPr>
              <a:t> features)</a:t>
            </a:r>
          </a:p>
          <a:p>
            <a:pPr algn="ctr" eaLnBrk="0" hangingPunct="0">
              <a:spcBef>
                <a:spcPts val="300"/>
              </a:spcBef>
              <a:tabLst>
                <a:tab pos="4503738" algn="ctr"/>
                <a:tab pos="9326563" algn="r"/>
              </a:tabLst>
            </a:pPr>
            <a:endParaRPr lang="ko-KR" altLang="en-US" sz="1400" spc="-10" dirty="0">
              <a:solidFill>
                <a:prstClr val="black">
                  <a:lumMod val="85000"/>
                  <a:lumOff val="15000"/>
                </a:prstClr>
              </a:solidFill>
              <a:latin typeface="Tahoma" panose="020B0604030504040204" pitchFamily="34" charset="0"/>
              <a:ea typeface="맑은 고딕" panose="020B0503020000020004" pitchFamily="34" charset="-127"/>
              <a:cs typeface="Tahoma" panose="020B0604030504040204" pitchFamily="34" charset="0"/>
            </a:endParaRPr>
          </a:p>
        </p:txBody>
      </p:sp>
      <p:sp>
        <p:nvSpPr>
          <p:cNvPr id="14" name="모서리가 둥근 직사각형 13">
            <a:extLst>
              <a:ext uri="{FF2B5EF4-FFF2-40B4-BE49-F238E27FC236}">
                <a16:creationId xmlns:a16="http://schemas.microsoft.com/office/drawing/2014/main" id="{BE0064CF-22EC-6841-9A94-7AEDB9425C51}"/>
              </a:ext>
            </a:extLst>
          </p:cNvPr>
          <p:cNvSpPr/>
          <p:nvPr/>
        </p:nvSpPr>
        <p:spPr>
          <a:xfrm>
            <a:off x="9893603" y="4351387"/>
            <a:ext cx="1624758" cy="328562"/>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ko-KR" sz="1400" b="1" dirty="0">
                <a:solidFill>
                  <a:prstClr val="white"/>
                </a:solidFill>
                <a:latin typeface="Tahoma" panose="020B0604030504040204" pitchFamily="34" charset="0"/>
                <a:ea typeface="Tahoma" panose="020B0604030504040204" pitchFamily="34" charset="0"/>
                <a:cs typeface="Tahoma" panose="020B0604030504040204" pitchFamily="34" charset="0"/>
              </a:rPr>
              <a:t>0.61 ~ 0.73</a:t>
            </a:r>
            <a:endParaRPr kumimoji="1" lang="ko-KR" altLang="en-US" sz="1400" b="1" dirty="0">
              <a:solidFill>
                <a:prstClr val="white"/>
              </a:solidFill>
              <a:latin typeface="Tahoma" panose="020B0604030504040204" pitchFamily="34" charset="0"/>
              <a:ea typeface="맑은 고딕" panose="020B0503020000020004" pitchFamily="34" charset="-127"/>
              <a:cs typeface="Tahoma" panose="020B0604030504040204" pitchFamily="34" charset="0"/>
            </a:endParaRPr>
          </a:p>
        </p:txBody>
      </p:sp>
      <p:sp>
        <p:nvSpPr>
          <p:cNvPr id="15" name="직사각형 14">
            <a:extLst>
              <a:ext uri="{FF2B5EF4-FFF2-40B4-BE49-F238E27FC236}">
                <a16:creationId xmlns:a16="http://schemas.microsoft.com/office/drawing/2014/main" id="{2A3478CE-5332-7848-AAC0-CDC493BD2155}"/>
              </a:ext>
            </a:extLst>
          </p:cNvPr>
          <p:cNvSpPr/>
          <p:nvPr/>
        </p:nvSpPr>
        <p:spPr bwMode="auto">
          <a:xfrm>
            <a:off x="4527048" y="4801888"/>
            <a:ext cx="2001818" cy="1190103"/>
          </a:xfrm>
          <a:prstGeom prst="rect">
            <a:avLst/>
          </a:prstGeom>
          <a:solidFill>
            <a:schemeClr val="bg1">
              <a:lumMod val="95000"/>
            </a:schemeClr>
          </a:solidFill>
          <a:ln w="0" cap="flat" cmpd="sng" algn="ctr">
            <a:solidFill>
              <a:schemeClr val="bg1">
                <a:lumMod val="50000"/>
              </a:schemeClr>
            </a:solidFill>
            <a:prstDash val="solid"/>
          </a:ln>
          <a:effectLst>
            <a:innerShdw blurRad="165100">
              <a:schemeClr val="bg1">
                <a:lumMod val="65000"/>
              </a:schemeClr>
            </a:innerShdw>
          </a:effectLst>
        </p:spPr>
        <p:txBody>
          <a:bodyPr wrap="square" lIns="0" tIns="108000" rIns="0" bIns="0" anchor="t" anchorCtr="0">
            <a:noAutofit/>
          </a:bodyPr>
          <a:lstStyle/>
          <a:p>
            <a:pPr algn="ctr" eaLnBrk="0" hangingPunct="0">
              <a:spcBef>
                <a:spcPts val="300"/>
              </a:spcBef>
              <a:tabLst>
                <a:tab pos="4503738" algn="ctr"/>
                <a:tab pos="9326563" algn="r"/>
              </a:tabLst>
            </a:pPr>
            <a:r>
              <a:rPr lang="en-US" altLang="ko-KR" sz="1400" b="1" spc="-10" dirty="0">
                <a:solidFill>
                  <a:prstClr val="black">
                    <a:lumMod val="85000"/>
                    <a:lumOff val="15000"/>
                  </a:prstClr>
                </a:solidFill>
                <a:latin typeface="Tahoma" panose="020B0604030504040204" pitchFamily="34" charset="0"/>
                <a:ea typeface="Tahoma" panose="020B0604030504040204" pitchFamily="34" charset="0"/>
                <a:cs typeface="Tahoma" panose="020B0604030504040204" pitchFamily="34" charset="0"/>
              </a:rPr>
              <a:t>Ver.6</a:t>
            </a:r>
          </a:p>
          <a:p>
            <a:pPr algn="ctr" eaLnBrk="0" hangingPunct="0">
              <a:spcBef>
                <a:spcPts val="300"/>
              </a:spcBef>
              <a:tabLst>
                <a:tab pos="4503738" algn="ctr"/>
                <a:tab pos="9326563" algn="r"/>
              </a:tabLst>
            </a:pPr>
            <a:r>
              <a:rPr lang="en-US" altLang="ko-KR" sz="1300" spc="-10" dirty="0">
                <a:solidFill>
                  <a:prstClr val="black">
                    <a:lumMod val="85000"/>
                    <a:lumOff val="15000"/>
                  </a:prstClr>
                </a:solidFill>
                <a:latin typeface="Tahoma" panose="020B0604030504040204" pitchFamily="34" charset="0"/>
                <a:ea typeface="Tahoma" panose="020B0604030504040204" pitchFamily="34" charset="0"/>
                <a:cs typeface="Tahoma" panose="020B0604030504040204" pitchFamily="34" charset="0"/>
              </a:rPr>
              <a:t>(Use </a:t>
            </a:r>
            <a:r>
              <a:rPr lang="en-US" altLang="ko-KR" sz="1200" b="1" spc="-10" dirty="0">
                <a:solidFill>
                  <a:srgbClr val="C00000"/>
                </a:solidFill>
                <a:latin typeface="Tahoma" panose="020B0604030504040204" pitchFamily="34" charset="0"/>
                <a:ea typeface="Tahoma" panose="020B0604030504040204" pitchFamily="34" charset="0"/>
                <a:cs typeface="Tahoma" panose="020B0604030504040204" pitchFamily="34" charset="0"/>
              </a:rPr>
              <a:t>40</a:t>
            </a:r>
            <a:r>
              <a:rPr lang="en-US" altLang="ko-KR" sz="1300" spc="-10" dirty="0">
                <a:solidFill>
                  <a:prstClr val="black">
                    <a:lumMod val="85000"/>
                    <a:lumOff val="15000"/>
                  </a:prstClr>
                </a:solidFill>
                <a:latin typeface="Tahoma" panose="020B0604030504040204" pitchFamily="34" charset="0"/>
                <a:ea typeface="Tahoma" panose="020B0604030504040204" pitchFamily="34" charset="0"/>
                <a:cs typeface="Tahoma" panose="020B0604030504040204" pitchFamily="34" charset="0"/>
              </a:rPr>
              <a:t> features)</a:t>
            </a:r>
          </a:p>
        </p:txBody>
      </p:sp>
      <p:sp>
        <p:nvSpPr>
          <p:cNvPr id="16" name="모서리가 둥근 직사각형 15">
            <a:extLst>
              <a:ext uri="{FF2B5EF4-FFF2-40B4-BE49-F238E27FC236}">
                <a16:creationId xmlns:a16="http://schemas.microsoft.com/office/drawing/2014/main" id="{66FFD048-02AA-5B4E-92FC-0CA40252E0A7}"/>
              </a:ext>
            </a:extLst>
          </p:cNvPr>
          <p:cNvSpPr/>
          <p:nvPr/>
        </p:nvSpPr>
        <p:spPr>
          <a:xfrm>
            <a:off x="4712425" y="5568978"/>
            <a:ext cx="1624758" cy="328562"/>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ko-KR" sz="1400" b="1" dirty="0">
                <a:solidFill>
                  <a:prstClr val="white"/>
                </a:solidFill>
                <a:latin typeface="Tahoma" panose="020B0604030504040204" pitchFamily="34" charset="0"/>
                <a:ea typeface="Tahoma" panose="020B0604030504040204" pitchFamily="34" charset="0"/>
                <a:cs typeface="Tahoma" panose="020B0604030504040204" pitchFamily="34" charset="0"/>
              </a:rPr>
              <a:t>0.56 ~ 0.67 </a:t>
            </a:r>
            <a:endParaRPr kumimoji="1" lang="ko-KR" altLang="en-US" sz="1400" b="1" dirty="0">
              <a:solidFill>
                <a:prstClr val="white"/>
              </a:solidFill>
              <a:latin typeface="Tahoma" panose="020B0604030504040204" pitchFamily="34" charset="0"/>
              <a:ea typeface="맑은 고딕" panose="020B0503020000020004" pitchFamily="34" charset="-127"/>
              <a:cs typeface="Tahoma" panose="020B0604030504040204" pitchFamily="34" charset="0"/>
            </a:endParaRPr>
          </a:p>
        </p:txBody>
      </p:sp>
      <p:sp>
        <p:nvSpPr>
          <p:cNvPr id="17" name="직사각형 16">
            <a:extLst>
              <a:ext uri="{FF2B5EF4-FFF2-40B4-BE49-F238E27FC236}">
                <a16:creationId xmlns:a16="http://schemas.microsoft.com/office/drawing/2014/main" id="{D8E36328-1B74-C842-838D-82DFD824A6A7}"/>
              </a:ext>
            </a:extLst>
          </p:cNvPr>
          <p:cNvSpPr/>
          <p:nvPr/>
        </p:nvSpPr>
        <p:spPr bwMode="auto">
          <a:xfrm>
            <a:off x="7714634" y="4820778"/>
            <a:ext cx="2001818" cy="1190103"/>
          </a:xfrm>
          <a:prstGeom prst="rect">
            <a:avLst/>
          </a:prstGeom>
          <a:solidFill>
            <a:schemeClr val="bg1">
              <a:lumMod val="95000"/>
            </a:schemeClr>
          </a:solidFill>
          <a:ln w="0" cap="flat" cmpd="sng" algn="ctr">
            <a:solidFill>
              <a:schemeClr val="bg1">
                <a:lumMod val="50000"/>
              </a:schemeClr>
            </a:solidFill>
            <a:prstDash val="solid"/>
          </a:ln>
          <a:effectLst>
            <a:innerShdw blurRad="165100">
              <a:schemeClr val="bg1">
                <a:lumMod val="65000"/>
              </a:schemeClr>
            </a:innerShdw>
          </a:effectLst>
        </p:spPr>
        <p:txBody>
          <a:bodyPr wrap="square" lIns="0" tIns="108000" rIns="0" bIns="0" anchor="t" anchorCtr="0">
            <a:noAutofit/>
          </a:bodyPr>
          <a:lstStyle/>
          <a:p>
            <a:pPr algn="ctr" eaLnBrk="0" hangingPunct="0">
              <a:spcBef>
                <a:spcPts val="300"/>
              </a:spcBef>
              <a:tabLst>
                <a:tab pos="4503738" algn="ctr"/>
                <a:tab pos="9326563" algn="r"/>
              </a:tabLst>
            </a:pPr>
            <a:r>
              <a:rPr lang="en-US" altLang="ko-KR" sz="1400" b="1" spc="-10" dirty="0">
                <a:solidFill>
                  <a:prstClr val="black">
                    <a:lumMod val="85000"/>
                    <a:lumOff val="15000"/>
                  </a:prstClr>
                </a:solidFill>
                <a:latin typeface="Tahoma" panose="020B0604030504040204" pitchFamily="34" charset="0"/>
                <a:ea typeface="Tahoma" panose="020B0604030504040204" pitchFamily="34" charset="0"/>
                <a:cs typeface="Tahoma" panose="020B0604030504040204" pitchFamily="34" charset="0"/>
              </a:rPr>
              <a:t>Ver.5</a:t>
            </a:r>
          </a:p>
          <a:p>
            <a:pPr algn="ctr" eaLnBrk="0" hangingPunct="0">
              <a:spcBef>
                <a:spcPts val="300"/>
              </a:spcBef>
              <a:tabLst>
                <a:tab pos="4503738" algn="ctr"/>
                <a:tab pos="9326563" algn="r"/>
              </a:tabLst>
            </a:pPr>
            <a:r>
              <a:rPr lang="en-US" altLang="ko-KR" sz="1300" spc="-10" dirty="0">
                <a:solidFill>
                  <a:prstClr val="black">
                    <a:lumMod val="85000"/>
                    <a:lumOff val="15000"/>
                  </a:prstClr>
                </a:solidFill>
                <a:latin typeface="Tahoma" panose="020B0604030504040204" pitchFamily="34" charset="0"/>
                <a:ea typeface="Tahoma" panose="020B0604030504040204" pitchFamily="34" charset="0"/>
                <a:cs typeface="Tahoma" panose="020B0604030504040204" pitchFamily="34" charset="0"/>
              </a:rPr>
              <a:t>(Use </a:t>
            </a:r>
            <a:r>
              <a:rPr lang="en-US" altLang="ko-KR" sz="1200" b="1" spc="-10" dirty="0">
                <a:solidFill>
                  <a:srgbClr val="C00000"/>
                </a:solidFill>
                <a:latin typeface="Tahoma" panose="020B0604030504040204" pitchFamily="34" charset="0"/>
                <a:ea typeface="Tahoma" panose="020B0604030504040204" pitchFamily="34" charset="0"/>
                <a:cs typeface="Tahoma" panose="020B0604030504040204" pitchFamily="34" charset="0"/>
              </a:rPr>
              <a:t>42</a:t>
            </a:r>
            <a:r>
              <a:rPr lang="en-US" altLang="ko-KR" sz="1300" spc="-10" dirty="0">
                <a:solidFill>
                  <a:prstClr val="black">
                    <a:lumMod val="85000"/>
                    <a:lumOff val="15000"/>
                  </a:prstClr>
                </a:solidFill>
                <a:latin typeface="Tahoma" panose="020B0604030504040204" pitchFamily="34" charset="0"/>
                <a:ea typeface="Tahoma" panose="020B0604030504040204" pitchFamily="34" charset="0"/>
                <a:cs typeface="Tahoma" panose="020B0604030504040204" pitchFamily="34" charset="0"/>
              </a:rPr>
              <a:t> features)</a:t>
            </a:r>
          </a:p>
          <a:p>
            <a:pPr algn="ctr" eaLnBrk="0" hangingPunct="0">
              <a:spcBef>
                <a:spcPts val="300"/>
              </a:spcBef>
              <a:tabLst>
                <a:tab pos="4503738" algn="ctr"/>
                <a:tab pos="9326563" algn="r"/>
              </a:tabLst>
            </a:pPr>
            <a:endParaRPr lang="ko-KR" altLang="en-US" sz="1400" spc="-10" dirty="0">
              <a:solidFill>
                <a:prstClr val="black">
                  <a:lumMod val="85000"/>
                  <a:lumOff val="15000"/>
                </a:prstClr>
              </a:solidFill>
              <a:latin typeface="Tahoma" panose="020B0604030504040204" pitchFamily="34" charset="0"/>
              <a:ea typeface="맑은 고딕" panose="020B0503020000020004" pitchFamily="34" charset="-127"/>
              <a:cs typeface="Tahoma" panose="020B0604030504040204" pitchFamily="34" charset="0"/>
            </a:endParaRPr>
          </a:p>
        </p:txBody>
      </p:sp>
      <p:sp>
        <p:nvSpPr>
          <p:cNvPr id="18" name="모서리가 둥근 직사각형 17">
            <a:extLst>
              <a:ext uri="{FF2B5EF4-FFF2-40B4-BE49-F238E27FC236}">
                <a16:creationId xmlns:a16="http://schemas.microsoft.com/office/drawing/2014/main" id="{066D37B4-01C3-C84A-9936-FB99F6261153}"/>
              </a:ext>
            </a:extLst>
          </p:cNvPr>
          <p:cNvSpPr/>
          <p:nvPr/>
        </p:nvSpPr>
        <p:spPr>
          <a:xfrm>
            <a:off x="7900011" y="5587868"/>
            <a:ext cx="1624758" cy="328562"/>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ko-KR" sz="1400" b="1" dirty="0">
                <a:solidFill>
                  <a:prstClr val="white"/>
                </a:solidFill>
                <a:latin typeface="Tahoma" panose="020B0604030504040204" pitchFamily="34" charset="0"/>
                <a:ea typeface="Tahoma" panose="020B0604030504040204" pitchFamily="34" charset="0"/>
                <a:cs typeface="Tahoma" panose="020B0604030504040204" pitchFamily="34" charset="0"/>
              </a:rPr>
              <a:t>0.61 ~ 0.74</a:t>
            </a:r>
            <a:endParaRPr kumimoji="1" lang="ko-KR" altLang="en-US" sz="1400" b="1" dirty="0">
              <a:solidFill>
                <a:prstClr val="white"/>
              </a:solidFill>
              <a:latin typeface="Tahoma" panose="020B0604030504040204" pitchFamily="34" charset="0"/>
              <a:ea typeface="맑은 고딕" panose="020B0503020000020004" pitchFamily="34" charset="-127"/>
              <a:cs typeface="Tahoma" panose="020B0604030504040204" pitchFamily="34" charset="0"/>
            </a:endParaRPr>
          </a:p>
        </p:txBody>
      </p:sp>
      <p:sp>
        <p:nvSpPr>
          <p:cNvPr id="19" name="직사각형 18">
            <a:extLst>
              <a:ext uri="{FF2B5EF4-FFF2-40B4-BE49-F238E27FC236}">
                <a16:creationId xmlns:a16="http://schemas.microsoft.com/office/drawing/2014/main" id="{01883D43-4464-CA4A-94DA-2C649C088089}"/>
              </a:ext>
            </a:extLst>
          </p:cNvPr>
          <p:cNvSpPr/>
          <p:nvPr/>
        </p:nvSpPr>
        <p:spPr bwMode="auto">
          <a:xfrm>
            <a:off x="1265127" y="4801888"/>
            <a:ext cx="2123950" cy="1199592"/>
          </a:xfrm>
          <a:prstGeom prst="rect">
            <a:avLst/>
          </a:prstGeom>
          <a:solidFill>
            <a:schemeClr val="tx1">
              <a:lumMod val="50000"/>
              <a:lumOff val="50000"/>
              <a:alpha val="26000"/>
            </a:schemeClr>
          </a:solidFill>
          <a:ln w="53975" cap="flat" cmpd="sng" algn="ctr">
            <a:solidFill>
              <a:srgbClr val="C00000"/>
            </a:solidFill>
            <a:prstDash val="solid"/>
          </a:ln>
          <a:effectLst>
            <a:innerShdw blurRad="165100">
              <a:schemeClr val="bg1">
                <a:lumMod val="65000"/>
              </a:schemeClr>
            </a:innerShdw>
          </a:effectLst>
        </p:spPr>
        <p:txBody>
          <a:bodyPr wrap="none" lIns="0" tIns="108000" rIns="0" bIns="0" anchor="t" anchorCtr="0">
            <a:noAutofit/>
          </a:bodyPr>
          <a:lstStyle/>
          <a:p>
            <a:pPr algn="ctr" eaLnBrk="0" hangingPunct="0">
              <a:spcBef>
                <a:spcPts val="300"/>
              </a:spcBef>
              <a:tabLst>
                <a:tab pos="4503738" algn="ctr"/>
                <a:tab pos="9326563" algn="r"/>
              </a:tabLst>
            </a:pPr>
            <a:r>
              <a:rPr lang="en-US" altLang="ko-KR" sz="1400" b="1" spc="-10" dirty="0">
                <a:solidFill>
                  <a:prstClr val="black">
                    <a:lumMod val="85000"/>
                    <a:lumOff val="15000"/>
                  </a:prstClr>
                </a:solidFill>
                <a:latin typeface="Tahoma" panose="020B0604030504040204" pitchFamily="34" charset="0"/>
                <a:ea typeface="Tahoma" panose="020B0604030504040204" pitchFamily="34" charset="0"/>
                <a:cs typeface="Tahoma" panose="020B0604030504040204" pitchFamily="34" charset="0"/>
              </a:rPr>
              <a:t>Final (Ver.7)</a:t>
            </a:r>
          </a:p>
          <a:p>
            <a:pPr algn="ctr" eaLnBrk="0" hangingPunct="0">
              <a:spcBef>
                <a:spcPts val="300"/>
              </a:spcBef>
              <a:tabLst>
                <a:tab pos="4503738" algn="ctr"/>
                <a:tab pos="9326563" algn="r"/>
              </a:tabLst>
            </a:pPr>
            <a:r>
              <a:rPr lang="en-US" altLang="ko-KR" sz="1200" spc="-10" dirty="0">
                <a:solidFill>
                  <a:prstClr val="black">
                    <a:lumMod val="85000"/>
                    <a:lumOff val="15000"/>
                  </a:prstClr>
                </a:solidFill>
                <a:latin typeface="Tahoma" panose="020B0604030504040204" pitchFamily="34" charset="0"/>
                <a:ea typeface="Tahoma" panose="020B0604030504040204" pitchFamily="34" charset="0"/>
                <a:cs typeface="Tahoma" panose="020B0604030504040204" pitchFamily="34" charset="0"/>
              </a:rPr>
              <a:t>(Use </a:t>
            </a:r>
            <a:r>
              <a:rPr lang="en-US" altLang="ko-KR" sz="1200" b="1" spc="-10" dirty="0">
                <a:solidFill>
                  <a:srgbClr val="C00000"/>
                </a:solidFill>
                <a:latin typeface="Tahoma" panose="020B0604030504040204" pitchFamily="34" charset="0"/>
                <a:ea typeface="Tahoma" panose="020B0604030504040204" pitchFamily="34" charset="0"/>
                <a:cs typeface="Tahoma" panose="020B0604030504040204" pitchFamily="34" charset="0"/>
              </a:rPr>
              <a:t>40</a:t>
            </a:r>
            <a:r>
              <a:rPr lang="en-US" altLang="ko-KR" sz="1200" spc="-10" dirty="0">
                <a:solidFill>
                  <a:prstClr val="black">
                    <a:lumMod val="85000"/>
                    <a:lumOff val="15000"/>
                  </a:prstClr>
                </a:solidFill>
                <a:latin typeface="Tahoma" panose="020B0604030504040204" pitchFamily="34" charset="0"/>
                <a:ea typeface="Tahoma" panose="020B0604030504040204" pitchFamily="34" charset="0"/>
                <a:cs typeface="Tahoma" panose="020B0604030504040204" pitchFamily="34" charset="0"/>
              </a:rPr>
              <a:t> features)</a:t>
            </a:r>
          </a:p>
          <a:p>
            <a:pPr algn="ctr" eaLnBrk="0" hangingPunct="0">
              <a:spcBef>
                <a:spcPts val="300"/>
              </a:spcBef>
              <a:tabLst>
                <a:tab pos="4503738" algn="ctr"/>
                <a:tab pos="9326563" algn="r"/>
              </a:tabLst>
            </a:pPr>
            <a:endParaRPr lang="ko-KR" altLang="en-US" sz="1400" spc="-10" dirty="0">
              <a:solidFill>
                <a:prstClr val="black">
                  <a:lumMod val="85000"/>
                  <a:lumOff val="15000"/>
                </a:prstClr>
              </a:solidFill>
              <a:latin typeface="Tahoma" panose="020B0604030504040204" pitchFamily="34" charset="0"/>
              <a:ea typeface="맑은 고딕" panose="020B0503020000020004" pitchFamily="34" charset="-127"/>
              <a:cs typeface="Tahoma" panose="020B0604030504040204" pitchFamily="34" charset="0"/>
            </a:endParaRPr>
          </a:p>
        </p:txBody>
      </p:sp>
      <p:sp>
        <p:nvSpPr>
          <p:cNvPr id="20" name="모서리가 둥근 직사각형 19">
            <a:extLst>
              <a:ext uri="{FF2B5EF4-FFF2-40B4-BE49-F238E27FC236}">
                <a16:creationId xmlns:a16="http://schemas.microsoft.com/office/drawing/2014/main" id="{FAE7F419-1960-714F-996A-B8E06AA94DBF}"/>
              </a:ext>
            </a:extLst>
          </p:cNvPr>
          <p:cNvSpPr/>
          <p:nvPr/>
        </p:nvSpPr>
        <p:spPr>
          <a:xfrm>
            <a:off x="1449451" y="5578467"/>
            <a:ext cx="1756502" cy="328562"/>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45720" rIns="0" bIns="45720" numCol="1" spcCol="0" rtlCol="0" fromWordArt="0" anchor="ctr" anchorCtr="0" forceAA="0" compatLnSpc="1">
            <a:prstTxWarp prst="textNoShape">
              <a:avLst/>
            </a:prstTxWarp>
            <a:noAutofit/>
          </a:bodyPr>
          <a:lstStyle/>
          <a:p>
            <a:pPr algn="ctr"/>
            <a:r>
              <a:rPr kumimoji="1" lang="en-US" altLang="ko-KR" sz="1400" b="1" dirty="0">
                <a:solidFill>
                  <a:prstClr val="white"/>
                </a:solidFill>
                <a:latin typeface="Tahoma" panose="020B0604030504040204" pitchFamily="34" charset="0"/>
                <a:ea typeface="Tahoma" panose="020B0604030504040204" pitchFamily="34" charset="0"/>
                <a:cs typeface="Tahoma" panose="020B0604030504040204" pitchFamily="34" charset="0"/>
              </a:rPr>
              <a:t>0.67</a:t>
            </a:r>
            <a:endParaRPr kumimoji="1" lang="ko-KR" altLang="en-US" sz="1400" b="1" dirty="0">
              <a:solidFill>
                <a:prstClr val="white"/>
              </a:solidFill>
              <a:latin typeface="Tahoma" panose="020B0604030504040204" pitchFamily="34" charset="0"/>
              <a:ea typeface="맑은 고딕" panose="020B0503020000020004" pitchFamily="34" charset="-127"/>
              <a:cs typeface="Tahoma" panose="020B0604030504040204" pitchFamily="34" charset="0"/>
            </a:endParaRPr>
          </a:p>
        </p:txBody>
      </p:sp>
      <p:sp>
        <p:nvSpPr>
          <p:cNvPr id="21" name="모서리가 둥근 직사각형 20">
            <a:extLst>
              <a:ext uri="{FF2B5EF4-FFF2-40B4-BE49-F238E27FC236}">
                <a16:creationId xmlns:a16="http://schemas.microsoft.com/office/drawing/2014/main" id="{8A0F2A2D-073F-9F49-9BDC-5F8BC4368D5F}"/>
              </a:ext>
            </a:extLst>
          </p:cNvPr>
          <p:cNvSpPr/>
          <p:nvPr/>
        </p:nvSpPr>
        <p:spPr>
          <a:xfrm>
            <a:off x="7459432" y="3475291"/>
            <a:ext cx="4375812" cy="2706411"/>
          </a:xfrm>
          <a:prstGeom prst="roundRect">
            <a:avLst>
              <a:gd name="adj" fmla="val 5759"/>
            </a:avLst>
          </a:prstGeom>
          <a:noFill/>
          <a:ln w="28575">
            <a:solidFill>
              <a:srgbClr val="0432FF"/>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ko-KR" altLang="en-US">
              <a:solidFill>
                <a:prstClr val="white"/>
              </a:solidFill>
              <a:latin typeface="Calibri" panose="020F0502020204030204"/>
              <a:ea typeface="맑은 고딕" panose="020B0503020000020004" pitchFamily="34" charset="-127"/>
            </a:endParaRPr>
          </a:p>
        </p:txBody>
      </p:sp>
      <p:sp>
        <p:nvSpPr>
          <p:cNvPr id="22" name="모서리가 둥근 직사각형 21">
            <a:extLst>
              <a:ext uri="{FF2B5EF4-FFF2-40B4-BE49-F238E27FC236}">
                <a16:creationId xmlns:a16="http://schemas.microsoft.com/office/drawing/2014/main" id="{93E18F6C-60C6-EE42-9510-8C2E06D6F426}"/>
              </a:ext>
            </a:extLst>
          </p:cNvPr>
          <p:cNvSpPr/>
          <p:nvPr/>
        </p:nvSpPr>
        <p:spPr>
          <a:xfrm>
            <a:off x="4274600" y="1236605"/>
            <a:ext cx="5444576" cy="1951753"/>
          </a:xfrm>
          <a:prstGeom prst="roundRect">
            <a:avLst>
              <a:gd name="adj" fmla="val 5759"/>
            </a:avLst>
          </a:prstGeom>
          <a:noFill/>
          <a:ln w="28575">
            <a:solidFill>
              <a:srgbClr val="0432FF"/>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ko-KR" altLang="en-US">
              <a:solidFill>
                <a:prstClr val="white"/>
              </a:solidFill>
              <a:latin typeface="Calibri" panose="020F0502020204030204"/>
              <a:ea typeface="맑은 고딕" panose="020B0503020000020004" pitchFamily="34" charset="-127"/>
            </a:endParaRPr>
          </a:p>
        </p:txBody>
      </p:sp>
      <p:sp>
        <p:nvSpPr>
          <p:cNvPr id="23" name="TextBox 22">
            <a:extLst>
              <a:ext uri="{FF2B5EF4-FFF2-40B4-BE49-F238E27FC236}">
                <a16:creationId xmlns:a16="http://schemas.microsoft.com/office/drawing/2014/main" id="{7078314E-6C17-794D-B8FB-2086F6E5A3B2}"/>
              </a:ext>
            </a:extLst>
          </p:cNvPr>
          <p:cNvSpPr txBox="1"/>
          <p:nvPr/>
        </p:nvSpPr>
        <p:spPr>
          <a:xfrm>
            <a:off x="5940787" y="1031008"/>
            <a:ext cx="2262257" cy="346211"/>
          </a:xfrm>
          <a:prstGeom prst="rect">
            <a:avLst/>
          </a:prstGeom>
          <a:solidFill>
            <a:schemeClr val="bg1"/>
          </a:solidFill>
        </p:spPr>
        <p:txBody>
          <a:bodyPr wrap="square" rtlCol="0">
            <a:spAutoFit/>
          </a:bodyPr>
          <a:lstStyle/>
          <a:p>
            <a:pPr algn="ctr"/>
            <a:r>
              <a:rPr kumimoji="1" lang="en-US" altLang="ko-KR" sz="1600" b="1" i="1" dirty="0">
                <a:solidFill>
                  <a:srgbClr val="0432FF"/>
                </a:solidFill>
                <a:latin typeface="Tahoma" panose="020B0604030504040204" pitchFamily="34" charset="0"/>
                <a:ea typeface="Tahoma" panose="020B0604030504040204" pitchFamily="34" charset="0"/>
                <a:cs typeface="Tahoma" panose="020B0604030504040204" pitchFamily="34" charset="0"/>
              </a:rPr>
              <a:t>“ Data purification ”</a:t>
            </a:r>
            <a:endParaRPr kumimoji="1" lang="ko-KR" altLang="en-US" sz="1600" b="1" i="1" dirty="0">
              <a:solidFill>
                <a:srgbClr val="0432FF"/>
              </a:solidFill>
              <a:latin typeface="Tahoma" panose="020B0604030504040204" pitchFamily="34" charset="0"/>
              <a:ea typeface="맑은 고딕" panose="020B0503020000020004" pitchFamily="34" charset="-127"/>
              <a:cs typeface="Tahoma" panose="020B0604030504040204" pitchFamily="34" charset="0"/>
            </a:endParaRPr>
          </a:p>
        </p:txBody>
      </p:sp>
      <p:sp>
        <p:nvSpPr>
          <p:cNvPr id="24" name="TextBox 23">
            <a:extLst>
              <a:ext uri="{FF2B5EF4-FFF2-40B4-BE49-F238E27FC236}">
                <a16:creationId xmlns:a16="http://schemas.microsoft.com/office/drawing/2014/main" id="{890F14D3-E2FC-E247-9EFF-17F70331D40A}"/>
              </a:ext>
            </a:extLst>
          </p:cNvPr>
          <p:cNvSpPr txBox="1"/>
          <p:nvPr/>
        </p:nvSpPr>
        <p:spPr>
          <a:xfrm>
            <a:off x="1472045" y="4365975"/>
            <a:ext cx="1585192" cy="346211"/>
          </a:xfrm>
          <a:prstGeom prst="rect">
            <a:avLst/>
          </a:prstGeom>
          <a:noFill/>
        </p:spPr>
        <p:txBody>
          <a:bodyPr wrap="square" rtlCol="0">
            <a:spAutoFit/>
          </a:bodyPr>
          <a:lstStyle/>
          <a:p>
            <a:pPr algn="ctr"/>
            <a:r>
              <a:rPr kumimoji="1" lang="en-US" altLang="ko-KR" sz="1600" b="1" i="1" dirty="0">
                <a:solidFill>
                  <a:srgbClr val="C00000"/>
                </a:solidFill>
                <a:latin typeface="Tahoma" panose="020B0604030504040204" pitchFamily="34" charset="0"/>
                <a:ea typeface="Tahoma" panose="020B0604030504040204" pitchFamily="34" charset="0"/>
                <a:cs typeface="Tahoma" panose="020B0604030504040204" pitchFamily="34" charset="0"/>
              </a:rPr>
              <a:t>“ Stacking ”</a:t>
            </a:r>
            <a:endParaRPr kumimoji="1" lang="ko-KR" altLang="en-US" sz="1600" b="1" i="1" dirty="0">
              <a:solidFill>
                <a:srgbClr val="C00000"/>
              </a:solidFill>
              <a:latin typeface="Tahoma" panose="020B0604030504040204" pitchFamily="34" charset="0"/>
              <a:ea typeface="맑은 고딕" panose="020B0503020000020004" pitchFamily="34" charset="-127"/>
              <a:cs typeface="Tahoma" panose="020B0604030504040204" pitchFamily="34" charset="0"/>
            </a:endParaRPr>
          </a:p>
        </p:txBody>
      </p:sp>
      <p:sp>
        <p:nvSpPr>
          <p:cNvPr id="25" name="TextBox 24">
            <a:extLst>
              <a:ext uri="{FF2B5EF4-FFF2-40B4-BE49-F238E27FC236}">
                <a16:creationId xmlns:a16="http://schemas.microsoft.com/office/drawing/2014/main" id="{C8C665D0-C377-9447-8041-E0233CFE9943}"/>
              </a:ext>
            </a:extLst>
          </p:cNvPr>
          <p:cNvSpPr txBox="1"/>
          <p:nvPr/>
        </p:nvSpPr>
        <p:spPr>
          <a:xfrm>
            <a:off x="4350107" y="1325589"/>
            <a:ext cx="5366344" cy="490990"/>
          </a:xfrm>
          <a:prstGeom prst="rect">
            <a:avLst/>
          </a:prstGeom>
          <a:noFill/>
        </p:spPr>
        <p:txBody>
          <a:bodyPr wrap="square" rtlCol="0">
            <a:spAutoFit/>
          </a:bodyPr>
          <a:lstStyle/>
          <a:p>
            <a:pPr marL="182563" indent="-182563">
              <a:lnSpc>
                <a:spcPct val="90000"/>
              </a:lnSpc>
              <a:buFont typeface="Arial" panose="020B0604020202020204" pitchFamily="34" charset="0"/>
              <a:buChar char="•"/>
            </a:pPr>
            <a:r>
              <a:rPr kumimoji="1" lang="en-US" altLang="ko-KR" sz="1400" dirty="0">
                <a:solidFill>
                  <a:prstClr val="black"/>
                </a:solidFill>
                <a:latin typeface="Calibri" panose="020F0502020204030204" pitchFamily="34" charset="0"/>
                <a:ea typeface="맑은 고딕" panose="020B0503020000020004" pitchFamily="34" charset="-127"/>
                <a:cs typeface="Calibri" panose="020F0502020204030204" pitchFamily="34" charset="0"/>
              </a:rPr>
              <a:t>Remove outliers     </a:t>
            </a:r>
            <a:endParaRPr kumimoji="1" lang="ko-KR" altLang="en-US" sz="1400" dirty="0">
              <a:solidFill>
                <a:prstClr val="black"/>
              </a:solidFill>
              <a:latin typeface="Calibri" panose="020F0502020204030204" pitchFamily="34" charset="0"/>
              <a:ea typeface="맑은 고딕" panose="020B0503020000020004" pitchFamily="34" charset="-127"/>
              <a:cs typeface="Calibri" panose="020F0502020204030204" pitchFamily="34" charset="0"/>
            </a:endParaRPr>
          </a:p>
          <a:p>
            <a:pPr marL="182563" indent="-182563">
              <a:lnSpc>
                <a:spcPct val="90000"/>
              </a:lnSpc>
              <a:buFont typeface="Arial" panose="020B0604020202020204" pitchFamily="34" charset="0"/>
              <a:buChar char="•"/>
            </a:pPr>
            <a:r>
              <a:rPr kumimoji="1" lang="en-US" altLang="ko-KR" sz="1400" dirty="0">
                <a:solidFill>
                  <a:prstClr val="black"/>
                </a:solidFill>
                <a:latin typeface="Calibri" panose="020F0502020204030204" pitchFamily="34" charset="0"/>
                <a:ea typeface="맑은 고딕" panose="020B0503020000020004" pitchFamily="34" charset="-127"/>
                <a:cs typeface="Calibri" panose="020F0502020204030204" pitchFamily="34" charset="0"/>
              </a:rPr>
              <a:t>Remove variables updating after loan status </a:t>
            </a:r>
            <a:r>
              <a:rPr kumimoji="1" lang="en-US" altLang="ko-KR" sz="1200" dirty="0">
                <a:solidFill>
                  <a:prstClr val="black"/>
                </a:solidFill>
                <a:latin typeface="Calibri" panose="020F0502020204030204" pitchFamily="34" charset="0"/>
                <a:ea typeface="맑은 고딕" panose="020B0503020000020004" pitchFamily="34" charset="-127"/>
                <a:cs typeface="Calibri" panose="020F0502020204030204" pitchFamily="34" charset="0"/>
              </a:rPr>
              <a:t>(Total </a:t>
            </a:r>
            <a:r>
              <a:rPr kumimoji="1" lang="en-US" altLang="ko-KR" sz="1200" dirty="0" err="1">
                <a:solidFill>
                  <a:prstClr val="black"/>
                </a:solidFill>
                <a:latin typeface="Calibri" panose="020F0502020204030204" pitchFamily="34" charset="0"/>
                <a:ea typeface="맑은 고딕" panose="020B0503020000020004" pitchFamily="34" charset="-127"/>
                <a:cs typeface="Calibri" panose="020F0502020204030204" pitchFamily="34" charset="0"/>
              </a:rPr>
              <a:t>pymnt</a:t>
            </a:r>
            <a:r>
              <a:rPr kumimoji="1" lang="en-US" altLang="ko-KR" sz="1200" dirty="0">
                <a:solidFill>
                  <a:prstClr val="black"/>
                </a:solidFill>
                <a:latin typeface="Calibri" panose="020F0502020204030204" pitchFamily="34" charset="0"/>
                <a:ea typeface="맑은 고딕" panose="020B0503020000020004" pitchFamily="34" charset="-127"/>
                <a:cs typeface="Calibri" panose="020F0502020204030204" pitchFamily="34" charset="0"/>
              </a:rPr>
              <a:t>,..)</a:t>
            </a:r>
            <a:endParaRPr kumimoji="1" lang="en-US" altLang="ko-KR" sz="1400" dirty="0">
              <a:solidFill>
                <a:prstClr val="black"/>
              </a:solidFill>
              <a:latin typeface="Calibri" panose="020F0502020204030204" pitchFamily="34" charset="0"/>
              <a:ea typeface="맑은 고딕" panose="020B0503020000020004" pitchFamily="34" charset="-127"/>
              <a:cs typeface="Calibri" panose="020F0502020204030204" pitchFamily="34" charset="0"/>
            </a:endParaRPr>
          </a:p>
        </p:txBody>
      </p:sp>
      <p:sp>
        <p:nvSpPr>
          <p:cNvPr id="26" name="TextBox 25">
            <a:extLst>
              <a:ext uri="{FF2B5EF4-FFF2-40B4-BE49-F238E27FC236}">
                <a16:creationId xmlns:a16="http://schemas.microsoft.com/office/drawing/2014/main" id="{03DD8F15-E8C0-EB4C-9034-E5B4FE18E9D2}"/>
              </a:ext>
            </a:extLst>
          </p:cNvPr>
          <p:cNvSpPr txBox="1"/>
          <p:nvPr/>
        </p:nvSpPr>
        <p:spPr>
          <a:xfrm>
            <a:off x="3985851" y="6068362"/>
            <a:ext cx="3585898" cy="689276"/>
          </a:xfrm>
          <a:prstGeom prst="rect">
            <a:avLst/>
          </a:prstGeom>
          <a:noFill/>
        </p:spPr>
        <p:txBody>
          <a:bodyPr wrap="square" rtlCol="0">
            <a:spAutoFit/>
          </a:bodyPr>
          <a:lstStyle>
            <a:defPPr>
              <a:defRPr lang="en-US"/>
            </a:defPPr>
            <a:lvl1pPr marL="182563" indent="-182563">
              <a:lnSpc>
                <a:spcPct val="90000"/>
              </a:lnSpc>
              <a:buFont typeface="Arial" panose="020B0604020202020204" pitchFamily="34" charset="0"/>
              <a:buChar char="•"/>
              <a:defRPr kumimoji="1" sz="1400">
                <a:latin typeface="Calibri" panose="020F0502020204030204" pitchFamily="34" charset="0"/>
                <a:cs typeface="Calibri" panose="020F0502020204030204" pitchFamily="34" charset="0"/>
              </a:defRPr>
            </a:lvl1pPr>
          </a:lstStyle>
          <a:p>
            <a:r>
              <a:rPr lang="en-US" altLang="ko-KR" dirty="0">
                <a:solidFill>
                  <a:prstClr val="black"/>
                </a:solidFill>
                <a:ea typeface="맑은 고딕" panose="020B0503020000020004" pitchFamily="34" charset="-127"/>
              </a:rPr>
              <a:t>Remove again 2 variables suspected </a:t>
            </a:r>
            <a:br>
              <a:rPr lang="en-US" altLang="ko-KR" dirty="0">
                <a:solidFill>
                  <a:prstClr val="black"/>
                </a:solidFill>
                <a:ea typeface="맑은 고딕" panose="020B0503020000020004" pitchFamily="34" charset="-127"/>
              </a:rPr>
            </a:br>
            <a:r>
              <a:rPr lang="en-US" altLang="ko-KR" dirty="0">
                <a:solidFill>
                  <a:prstClr val="black"/>
                </a:solidFill>
                <a:ea typeface="맑은 고딕" panose="020B0503020000020004" pitchFamily="34" charset="-127"/>
              </a:rPr>
              <a:t>to be updated after loan status</a:t>
            </a:r>
            <a:br>
              <a:rPr lang="en-US" altLang="ko-KR" dirty="0">
                <a:solidFill>
                  <a:prstClr val="black"/>
                </a:solidFill>
                <a:ea typeface="맑은 고딕" panose="020B0503020000020004" pitchFamily="34" charset="-127"/>
              </a:rPr>
            </a:br>
            <a:r>
              <a:rPr lang="en-US" altLang="ko-KR" dirty="0">
                <a:solidFill>
                  <a:prstClr val="black"/>
                </a:solidFill>
                <a:ea typeface="맑은 고딕" panose="020B0503020000020004" pitchFamily="34" charset="-127"/>
              </a:rPr>
              <a:t>(</a:t>
            </a:r>
            <a:r>
              <a:rPr lang="en-US" altLang="ko-KR" dirty="0" err="1">
                <a:solidFill>
                  <a:prstClr val="black"/>
                </a:solidFill>
                <a:ea typeface="맑은 고딕" panose="020B0503020000020004" pitchFamily="34" charset="-127"/>
              </a:rPr>
              <a:t>tot_rec_int</a:t>
            </a:r>
            <a:r>
              <a:rPr lang="en-US" altLang="ko-KR" dirty="0">
                <a:solidFill>
                  <a:prstClr val="black"/>
                </a:solidFill>
                <a:ea typeface="맑은 고딕" panose="020B0503020000020004" pitchFamily="34" charset="-127"/>
              </a:rPr>
              <a:t>, </a:t>
            </a:r>
            <a:r>
              <a:rPr lang="en" altLang="ko-KR" dirty="0" err="1">
                <a:solidFill>
                  <a:prstClr val="black"/>
                </a:solidFill>
                <a:ea typeface="맑은 고딕" panose="020B0503020000020004" pitchFamily="34" charset="-127"/>
              </a:rPr>
              <a:t>total_rec_late_fee</a:t>
            </a:r>
            <a:r>
              <a:rPr lang="en-US" altLang="ko-KR" dirty="0">
                <a:solidFill>
                  <a:prstClr val="black"/>
                </a:solidFill>
                <a:ea typeface="맑은 고딕" panose="020B0503020000020004" pitchFamily="34" charset="-127"/>
              </a:rPr>
              <a:t>)  </a:t>
            </a:r>
            <a:endParaRPr lang="ko-KR" altLang="en-US" dirty="0">
              <a:solidFill>
                <a:prstClr val="black"/>
              </a:solidFill>
              <a:ea typeface="맑은 고딕" panose="020B0503020000020004" pitchFamily="34" charset="-127"/>
            </a:endParaRPr>
          </a:p>
        </p:txBody>
      </p:sp>
      <p:grpSp>
        <p:nvGrpSpPr>
          <p:cNvPr id="27" name="그룹 26">
            <a:extLst>
              <a:ext uri="{FF2B5EF4-FFF2-40B4-BE49-F238E27FC236}">
                <a16:creationId xmlns:a16="http://schemas.microsoft.com/office/drawing/2014/main" id="{C208E9A0-64B5-2D48-AF37-0576C09D091A}"/>
              </a:ext>
            </a:extLst>
          </p:cNvPr>
          <p:cNvGrpSpPr/>
          <p:nvPr/>
        </p:nvGrpSpPr>
        <p:grpSpPr>
          <a:xfrm>
            <a:off x="6423798" y="3682703"/>
            <a:ext cx="2677733" cy="831889"/>
            <a:chOff x="4982466" y="3912341"/>
            <a:chExt cx="2258239" cy="813490"/>
          </a:xfrm>
        </p:grpSpPr>
        <p:sp>
          <p:nvSpPr>
            <p:cNvPr id="28" name="TextBox 27">
              <a:extLst>
                <a:ext uri="{FF2B5EF4-FFF2-40B4-BE49-F238E27FC236}">
                  <a16:creationId xmlns:a16="http://schemas.microsoft.com/office/drawing/2014/main" id="{88ADA3C5-AB61-0E48-B972-D41F6BF79BCA}"/>
                </a:ext>
              </a:extLst>
            </p:cNvPr>
            <p:cNvSpPr txBox="1"/>
            <p:nvPr/>
          </p:nvSpPr>
          <p:spPr>
            <a:xfrm>
              <a:off x="4982466" y="3912341"/>
              <a:ext cx="2258239" cy="338554"/>
            </a:xfrm>
            <a:prstGeom prst="rect">
              <a:avLst/>
            </a:prstGeom>
            <a:solidFill>
              <a:schemeClr val="bg1"/>
            </a:solidFill>
          </p:spPr>
          <p:txBody>
            <a:bodyPr wrap="square" rtlCol="0">
              <a:spAutoFit/>
            </a:bodyPr>
            <a:lstStyle/>
            <a:p>
              <a:pPr algn="ctr"/>
              <a:r>
                <a:rPr kumimoji="1" lang="en-US" altLang="ko-KR" sz="1600" b="1" i="1" dirty="0">
                  <a:solidFill>
                    <a:srgbClr val="0432FF"/>
                  </a:solidFill>
                  <a:latin typeface="Tahoma" panose="020B0604030504040204" pitchFamily="34" charset="0"/>
                  <a:ea typeface="Tahoma" panose="020B0604030504040204" pitchFamily="34" charset="0"/>
                  <a:cs typeface="Tahoma" panose="020B0604030504040204" pitchFamily="34" charset="0"/>
                </a:rPr>
                <a:t>“ Feature Selection ”</a:t>
              </a:r>
              <a:endParaRPr kumimoji="1" lang="ko-KR" altLang="en-US" sz="1600" b="1" i="1" dirty="0">
                <a:solidFill>
                  <a:srgbClr val="0432FF"/>
                </a:solidFill>
                <a:latin typeface="Tahoma" panose="020B0604030504040204" pitchFamily="34" charset="0"/>
                <a:ea typeface="맑은 고딕" panose="020B0503020000020004" pitchFamily="34" charset="-127"/>
                <a:cs typeface="Tahoma" panose="020B0604030504040204" pitchFamily="34" charset="0"/>
              </a:endParaRPr>
            </a:p>
          </p:txBody>
        </p:sp>
        <p:sp>
          <p:nvSpPr>
            <p:cNvPr id="29" name="TextBox 28">
              <a:extLst>
                <a:ext uri="{FF2B5EF4-FFF2-40B4-BE49-F238E27FC236}">
                  <a16:creationId xmlns:a16="http://schemas.microsoft.com/office/drawing/2014/main" id="{97EC2E20-05EE-6046-B193-3119B9F545E4}"/>
                </a:ext>
              </a:extLst>
            </p:cNvPr>
            <p:cNvSpPr txBox="1"/>
            <p:nvPr/>
          </p:nvSpPr>
          <p:spPr>
            <a:xfrm>
              <a:off x="5149881" y="4245700"/>
              <a:ext cx="2090824" cy="480131"/>
            </a:xfrm>
            <a:prstGeom prst="rect">
              <a:avLst/>
            </a:prstGeom>
            <a:solidFill>
              <a:schemeClr val="bg1"/>
            </a:solidFill>
          </p:spPr>
          <p:txBody>
            <a:bodyPr wrap="square" rtlCol="0">
              <a:spAutoFit/>
            </a:bodyPr>
            <a:lstStyle/>
            <a:p>
              <a:pPr marL="182563" indent="-182563">
                <a:lnSpc>
                  <a:spcPct val="90000"/>
                </a:lnSpc>
                <a:buFont typeface="Arial" panose="020B0604020202020204" pitchFamily="34" charset="0"/>
                <a:buChar char="•"/>
              </a:pPr>
              <a:r>
                <a:rPr kumimoji="1" lang="en-US" altLang="ko-KR" sz="1400" dirty="0">
                  <a:solidFill>
                    <a:prstClr val="black"/>
                  </a:solidFill>
                  <a:latin typeface="Calibri" panose="020F0502020204030204" pitchFamily="34" charset="0"/>
                  <a:ea typeface="맑은 고딕" panose="020B0503020000020004" pitchFamily="34" charset="-127"/>
                  <a:cs typeface="Calibri" panose="020F0502020204030204" pitchFamily="34" charset="0"/>
                </a:rPr>
                <a:t>Based on feature importance </a:t>
              </a:r>
              <a:br>
                <a:rPr kumimoji="1" lang="en-US" altLang="ko-KR" sz="1400" dirty="0">
                  <a:solidFill>
                    <a:prstClr val="black"/>
                  </a:solidFill>
                  <a:latin typeface="Calibri" panose="020F0502020204030204" pitchFamily="34" charset="0"/>
                  <a:ea typeface="맑은 고딕" panose="020B0503020000020004" pitchFamily="34" charset="-127"/>
                  <a:cs typeface="Calibri" panose="020F0502020204030204" pitchFamily="34" charset="0"/>
                </a:rPr>
              </a:br>
              <a:r>
                <a:rPr kumimoji="1" lang="en-US" altLang="ko-KR" sz="1400" b="1" dirty="0">
                  <a:solidFill>
                    <a:prstClr val="black"/>
                  </a:solidFill>
                  <a:latin typeface="Calibri" panose="020F0502020204030204" pitchFamily="34" charset="0"/>
                  <a:ea typeface="맑은 고딕" panose="020B0503020000020004" pitchFamily="34" charset="-127"/>
                  <a:cs typeface="Calibri" panose="020F0502020204030204" pitchFamily="34" charset="0"/>
                </a:rPr>
                <a:t>(4 Algorithms) </a:t>
              </a:r>
            </a:p>
          </p:txBody>
        </p:sp>
      </p:grpSp>
      <p:sp>
        <p:nvSpPr>
          <p:cNvPr id="30" name="직사각형 29">
            <a:extLst>
              <a:ext uri="{FF2B5EF4-FFF2-40B4-BE49-F238E27FC236}">
                <a16:creationId xmlns:a16="http://schemas.microsoft.com/office/drawing/2014/main" id="{84A1280B-A94B-6E47-A927-CD41A315B6C3}"/>
              </a:ext>
            </a:extLst>
          </p:cNvPr>
          <p:cNvSpPr/>
          <p:nvPr/>
        </p:nvSpPr>
        <p:spPr>
          <a:xfrm>
            <a:off x="4577327" y="4396714"/>
            <a:ext cx="1894696" cy="377685"/>
          </a:xfrm>
          <a:prstGeom prst="rect">
            <a:avLst/>
          </a:prstGeom>
        </p:spPr>
        <p:txBody>
          <a:bodyPr wrap="none">
            <a:spAutoFit/>
          </a:bodyPr>
          <a:lstStyle/>
          <a:p>
            <a:pPr algn="ctr"/>
            <a:r>
              <a:rPr kumimoji="1" lang="en-US" altLang="ko-KR" b="1" dirty="0">
                <a:solidFill>
                  <a:prstClr val="black"/>
                </a:solidFill>
                <a:latin typeface="Calibri" panose="020F0502020204030204" pitchFamily="34" charset="0"/>
                <a:ea typeface="맑은 고딕" panose="020B0503020000020004" pitchFamily="34" charset="-127"/>
                <a:cs typeface="Calibri" panose="020F0502020204030204" pitchFamily="34" charset="0"/>
              </a:rPr>
              <a:t>(7 Algorithms) </a:t>
            </a:r>
            <a:endParaRPr lang="ko-KR" altLang="en-US" dirty="0">
              <a:solidFill>
                <a:prstClr val="black"/>
              </a:solidFill>
              <a:latin typeface="Calibri" panose="020F0502020204030204"/>
              <a:ea typeface="맑은 고딕" panose="020B0503020000020004" pitchFamily="34" charset="-127"/>
            </a:endParaRPr>
          </a:p>
        </p:txBody>
      </p:sp>
      <p:sp>
        <p:nvSpPr>
          <p:cNvPr id="34" name="Title 1">
            <a:extLst>
              <a:ext uri="{FF2B5EF4-FFF2-40B4-BE49-F238E27FC236}">
                <a16:creationId xmlns:a16="http://schemas.microsoft.com/office/drawing/2014/main" id="{8EA3E5D5-F498-1F44-A4F7-66408E447B0C}"/>
              </a:ext>
            </a:extLst>
          </p:cNvPr>
          <p:cNvSpPr>
            <a:spLocks noGrp="1"/>
          </p:cNvSpPr>
          <p:nvPr>
            <p:ph type="title"/>
          </p:nvPr>
        </p:nvSpPr>
        <p:spPr>
          <a:xfrm>
            <a:off x="1693111" y="320443"/>
            <a:ext cx="10040949" cy="542560"/>
          </a:xfrm>
        </p:spPr>
        <p:txBody>
          <a:bodyPr>
            <a:normAutofit/>
          </a:bodyPr>
          <a:lstStyle/>
          <a:p>
            <a:r>
              <a:rPr lang="en-US" sz="2400" b="1" dirty="0"/>
              <a:t>Modeling work processed by several cases (w/ 7 Algorithms) </a:t>
            </a:r>
            <a:endParaRPr lang="en-US" sz="2800" b="1" dirty="0"/>
          </a:p>
        </p:txBody>
      </p:sp>
      <p:sp>
        <p:nvSpPr>
          <p:cNvPr id="36" name="TextBox 35">
            <a:extLst>
              <a:ext uri="{FF2B5EF4-FFF2-40B4-BE49-F238E27FC236}">
                <a16:creationId xmlns:a16="http://schemas.microsoft.com/office/drawing/2014/main" id="{B9DDB9BC-57BB-8E43-BCA2-A5543A66F568}"/>
              </a:ext>
            </a:extLst>
          </p:cNvPr>
          <p:cNvSpPr txBox="1"/>
          <p:nvPr/>
        </p:nvSpPr>
        <p:spPr>
          <a:xfrm>
            <a:off x="9411629" y="6501161"/>
            <a:ext cx="184731" cy="369332"/>
          </a:xfrm>
          <a:prstGeom prst="rect">
            <a:avLst/>
          </a:prstGeom>
          <a:noFill/>
        </p:spPr>
        <p:txBody>
          <a:bodyPr wrap="none" rtlCol="0">
            <a:spAutoFit/>
          </a:bodyPr>
          <a:lstStyle/>
          <a:p>
            <a:endParaRPr kumimoji="1" lang="ko-KR" altLang="en-US" dirty="0"/>
          </a:p>
        </p:txBody>
      </p:sp>
    </p:spTree>
    <p:extLst>
      <p:ext uri="{BB962C8B-B14F-4D97-AF65-F5344CB8AC3E}">
        <p14:creationId xmlns:p14="http://schemas.microsoft.com/office/powerpoint/2010/main" val="36620105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모서리가 둥근 직사각형 16">
            <a:extLst>
              <a:ext uri="{FF2B5EF4-FFF2-40B4-BE49-F238E27FC236}">
                <a16:creationId xmlns:a16="http://schemas.microsoft.com/office/drawing/2014/main" id="{D9DC162C-49C9-D842-A437-37B1274409C7}"/>
              </a:ext>
            </a:extLst>
          </p:cNvPr>
          <p:cNvSpPr/>
          <p:nvPr/>
        </p:nvSpPr>
        <p:spPr>
          <a:xfrm>
            <a:off x="10063016" y="2642770"/>
            <a:ext cx="1685912" cy="1145106"/>
          </a:xfrm>
          <a:prstGeom prst="roundRect">
            <a:avLst>
              <a:gd name="adj" fmla="val 1324"/>
            </a:avLst>
          </a:prstGeom>
          <a:solidFill>
            <a:srgbClr val="4F81BD">
              <a:lumMod val="20000"/>
              <a:lumOff val="80000"/>
            </a:srgbClr>
          </a:solidFill>
          <a:ln w="3175" cap="flat" cmpd="sng" algn="ctr">
            <a:solidFill>
              <a:sysClr val="window" lastClr="FFFFFF">
                <a:lumMod val="85000"/>
              </a:sysClr>
            </a:solidFill>
            <a:prstDash val="solid"/>
          </a:ln>
          <a:effectLst/>
        </p:spPr>
        <p:txBody>
          <a:bodyPr rot="0" spcFirstLastPara="0" vertOverflow="overflow" horzOverflow="overflow" vert="horz" wrap="square" lIns="91440" tIns="72000" rIns="91440" bIns="45720" numCol="1" spcCol="0" rtlCol="0" fromWordArt="0" anchor="t" anchorCtr="0" forceAA="0" compatLnSpc="1">
            <a:prstTxWarp prst="textNoShape">
              <a:avLst/>
            </a:prstTxWarp>
            <a:noAutofit/>
          </a:bodyPr>
          <a:lstStyle/>
          <a:p>
            <a:pPr lvl="0" algn="ctr" defTabSz="914400" fontAlgn="ctr" latinLnBrk="1">
              <a:spcBef>
                <a:spcPct val="0"/>
              </a:spcBef>
              <a:spcAft>
                <a:spcPct val="0"/>
              </a:spcAft>
            </a:pPr>
            <a:r>
              <a:rPr kumimoji="1" lang="en-US" altLang="ko-KR" sz="1600" b="1" dirty="0">
                <a:solidFill>
                  <a:prstClr val="black"/>
                </a:solidFill>
                <a:latin typeface="Tahoma" panose="020B0604030504040204" pitchFamily="34" charset="0"/>
                <a:ea typeface="굴림" pitchFamily="50" charset="-127"/>
                <a:cs typeface="Tahoma" panose="020B0604030504040204" pitchFamily="34" charset="0"/>
              </a:rPr>
              <a:t>Modeling</a:t>
            </a:r>
          </a:p>
          <a:p>
            <a:pPr lvl="0" algn="ctr" defTabSz="914400" fontAlgn="ctr" latinLnBrk="1">
              <a:spcBef>
                <a:spcPct val="0"/>
              </a:spcBef>
              <a:spcAft>
                <a:spcPct val="0"/>
              </a:spcAft>
            </a:pPr>
            <a:r>
              <a:rPr kumimoji="1" lang="en-US" altLang="ko-KR" sz="1600" b="1" kern="0" dirty="0">
                <a:solidFill>
                  <a:prstClr val="black"/>
                </a:solidFill>
                <a:latin typeface="Tahoma" panose="020B0604030504040204" pitchFamily="34" charset="0"/>
                <a:ea typeface="굴림" pitchFamily="50" charset="-127"/>
                <a:cs typeface="Tahoma" panose="020B0604030504040204" pitchFamily="34" charset="0"/>
              </a:rPr>
              <a:t>(Ver.4)</a:t>
            </a:r>
          </a:p>
          <a:p>
            <a:pPr lvl="0" algn="ctr" defTabSz="914400" fontAlgn="ctr" latinLnBrk="1">
              <a:spcBef>
                <a:spcPct val="0"/>
              </a:spcBef>
              <a:spcAft>
                <a:spcPct val="0"/>
              </a:spcAft>
            </a:pPr>
            <a:endParaRPr kumimoji="1" lang="en-US" altLang="ko-KR" sz="1600" b="1" i="0" u="none" strike="noStrike" kern="0" cap="none" spc="0" normalizeH="0" baseline="0" noProof="0" dirty="0">
              <a:ln>
                <a:noFill/>
              </a:ln>
              <a:solidFill>
                <a:prstClr val="black"/>
              </a:solidFill>
              <a:effectLst/>
              <a:uLnTx/>
              <a:uFillTx/>
              <a:latin typeface="Tahoma" panose="020B0604030504040204" pitchFamily="34" charset="0"/>
              <a:ea typeface="굴림" pitchFamily="50" charset="-127"/>
              <a:cs typeface="Tahoma" panose="020B0604030504040204" pitchFamily="34" charset="0"/>
            </a:endParaRPr>
          </a:p>
        </p:txBody>
      </p:sp>
      <p:sp>
        <p:nvSpPr>
          <p:cNvPr id="26" name="원통[C] 25">
            <a:extLst>
              <a:ext uri="{FF2B5EF4-FFF2-40B4-BE49-F238E27FC236}">
                <a16:creationId xmlns:a16="http://schemas.microsoft.com/office/drawing/2014/main" id="{17608095-4F1E-4641-BD4C-8ED1D64515AB}"/>
              </a:ext>
            </a:extLst>
          </p:cNvPr>
          <p:cNvSpPr/>
          <p:nvPr/>
        </p:nvSpPr>
        <p:spPr>
          <a:xfrm>
            <a:off x="646772" y="3332038"/>
            <a:ext cx="1294550" cy="1462363"/>
          </a:xfrm>
          <a:prstGeom prst="can">
            <a:avLst>
              <a:gd name="adj" fmla="val 17786"/>
            </a:avLst>
          </a:prstGeom>
          <a:solidFill>
            <a:schemeClr val="bg1">
              <a:lumMod val="65000"/>
            </a:schemeClr>
          </a:solidFill>
          <a:ln w="3175" cap="flat" cmpd="sng" algn="ctr">
            <a:solidFill>
              <a:schemeClr val="bg1">
                <a:lumMod val="65000"/>
              </a:schemeClr>
            </a:solidFill>
            <a:prstDash val="solid"/>
          </a:ln>
          <a:effectLst/>
        </p:spPr>
        <p:txBody>
          <a:bodyPr rot="0" spcFirstLastPara="0" vertOverflow="overflow" horzOverflow="overflow" vert="horz" wrap="square" lIns="91440" tIns="108000" rIns="91440" bIns="45720" numCol="1" spcCol="0" rtlCol="0" fromWordArt="0" anchor="ctr" anchorCtr="0" forceAA="0" compatLnSpc="1">
            <a:prstTxWarp prst="textNoShape">
              <a:avLst/>
            </a:prstTxWarp>
            <a:noAutofit/>
          </a:bodyPr>
          <a:lstStyle/>
          <a:p>
            <a:pPr algn="ctr" defTabSz="914400" fontAlgn="ctr" latinLnBrk="1">
              <a:spcBef>
                <a:spcPct val="0"/>
              </a:spcBef>
              <a:spcAft>
                <a:spcPct val="0"/>
              </a:spcAft>
            </a:pPr>
            <a:r>
              <a:rPr kumimoji="1" lang="en-US" altLang="ko-KR" sz="1500" b="1" kern="0" dirty="0">
                <a:solidFill>
                  <a:prstClr val="black"/>
                </a:solidFill>
                <a:latin typeface="Tahoma" panose="020B0604030504040204" pitchFamily="34" charset="0"/>
                <a:cs typeface="Tahoma" panose="020B0604030504040204" pitchFamily="34" charset="0"/>
              </a:rPr>
              <a:t>Data</a:t>
            </a:r>
          </a:p>
          <a:p>
            <a:pPr algn="ctr" defTabSz="914400" fontAlgn="ctr" latinLnBrk="1">
              <a:spcBef>
                <a:spcPct val="0"/>
              </a:spcBef>
              <a:spcAft>
                <a:spcPct val="0"/>
              </a:spcAft>
            </a:pPr>
            <a:r>
              <a:rPr kumimoji="1" lang="en-US" altLang="ko-KR" sz="1500" b="1" kern="0" dirty="0">
                <a:solidFill>
                  <a:prstClr val="black"/>
                </a:solidFill>
                <a:latin typeface="Tahoma" panose="020B0604030504040204" pitchFamily="34" charset="0"/>
                <a:cs typeface="Tahoma" panose="020B0604030504040204" pitchFamily="34" charset="0"/>
              </a:rPr>
              <a:t>(Cleaned)</a:t>
            </a:r>
            <a:endParaRPr kumimoji="1" lang="ko-KR" altLang="en-US" sz="1500" b="1" kern="0" dirty="0">
              <a:solidFill>
                <a:prstClr val="black"/>
              </a:solidFill>
              <a:latin typeface="Tahoma" panose="020B0604030504040204" pitchFamily="34" charset="0"/>
              <a:cs typeface="Tahoma" panose="020B0604030504040204" pitchFamily="34" charset="0"/>
            </a:endParaRPr>
          </a:p>
        </p:txBody>
      </p:sp>
      <p:graphicFrame>
        <p:nvGraphicFramePr>
          <p:cNvPr id="29" name="표 28">
            <a:extLst>
              <a:ext uri="{FF2B5EF4-FFF2-40B4-BE49-F238E27FC236}">
                <a16:creationId xmlns:a16="http://schemas.microsoft.com/office/drawing/2014/main" id="{A4DCA309-CED4-104B-94D2-D94EC7DF4DB4}"/>
              </a:ext>
            </a:extLst>
          </p:cNvPr>
          <p:cNvGraphicFramePr>
            <a:graphicFrameLocks noGrp="1"/>
          </p:cNvGraphicFramePr>
          <p:nvPr/>
        </p:nvGraphicFramePr>
        <p:xfrm>
          <a:off x="2756219" y="1773043"/>
          <a:ext cx="6543897" cy="4493939"/>
        </p:xfrm>
        <a:graphic>
          <a:graphicData uri="http://schemas.openxmlformats.org/drawingml/2006/table">
            <a:tbl>
              <a:tblPr firstRow="1" bandRow="1">
                <a:tableStyleId>{5C22544A-7EE6-4342-B048-85BDC9FD1C3A}</a:tableStyleId>
              </a:tblPr>
              <a:tblGrid>
                <a:gridCol w="2162594">
                  <a:extLst>
                    <a:ext uri="{9D8B030D-6E8A-4147-A177-3AD203B41FA5}">
                      <a16:colId xmlns:a16="http://schemas.microsoft.com/office/drawing/2014/main" val="2611897529"/>
                    </a:ext>
                  </a:extLst>
                </a:gridCol>
                <a:gridCol w="705139">
                  <a:extLst>
                    <a:ext uri="{9D8B030D-6E8A-4147-A177-3AD203B41FA5}">
                      <a16:colId xmlns:a16="http://schemas.microsoft.com/office/drawing/2014/main" val="1492912775"/>
                    </a:ext>
                  </a:extLst>
                </a:gridCol>
                <a:gridCol w="705139">
                  <a:extLst>
                    <a:ext uri="{9D8B030D-6E8A-4147-A177-3AD203B41FA5}">
                      <a16:colId xmlns:a16="http://schemas.microsoft.com/office/drawing/2014/main" val="3234052238"/>
                    </a:ext>
                  </a:extLst>
                </a:gridCol>
                <a:gridCol w="705139">
                  <a:extLst>
                    <a:ext uri="{9D8B030D-6E8A-4147-A177-3AD203B41FA5}">
                      <a16:colId xmlns:a16="http://schemas.microsoft.com/office/drawing/2014/main" val="1723640596"/>
                    </a:ext>
                  </a:extLst>
                </a:gridCol>
                <a:gridCol w="705139">
                  <a:extLst>
                    <a:ext uri="{9D8B030D-6E8A-4147-A177-3AD203B41FA5}">
                      <a16:colId xmlns:a16="http://schemas.microsoft.com/office/drawing/2014/main" val="2420074656"/>
                    </a:ext>
                  </a:extLst>
                </a:gridCol>
                <a:gridCol w="705139">
                  <a:extLst>
                    <a:ext uri="{9D8B030D-6E8A-4147-A177-3AD203B41FA5}">
                      <a16:colId xmlns:a16="http://schemas.microsoft.com/office/drawing/2014/main" val="1382809402"/>
                    </a:ext>
                  </a:extLst>
                </a:gridCol>
                <a:gridCol w="855608">
                  <a:extLst>
                    <a:ext uri="{9D8B030D-6E8A-4147-A177-3AD203B41FA5}">
                      <a16:colId xmlns:a16="http://schemas.microsoft.com/office/drawing/2014/main" val="1229270826"/>
                    </a:ext>
                  </a:extLst>
                </a:gridCol>
              </a:tblGrid>
              <a:tr h="437457">
                <a:tc>
                  <a:txBody>
                    <a:bodyPr/>
                    <a:lstStyle/>
                    <a:p>
                      <a:pPr algn="ctr" latinLnBrk="1"/>
                      <a:r>
                        <a:rPr lang="en-US" altLang="ko-KR" sz="1300" b="0" dirty="0">
                          <a:solidFill>
                            <a:schemeClr val="tx1"/>
                          </a:solidFill>
                          <a:latin typeface="Calibri" panose="020F0502020204030204" pitchFamily="34" charset="0"/>
                          <a:cs typeface="Calibri" panose="020F0502020204030204" pitchFamily="34" charset="0"/>
                        </a:rPr>
                        <a:t>Features</a:t>
                      </a:r>
                      <a:endParaRPr lang="ko-KR" altLang="en-US" sz="1300" b="0" dirty="0">
                        <a:solidFill>
                          <a:schemeClr val="tx1"/>
                        </a:solidFill>
                        <a:latin typeface="Calibri" panose="020F0502020204030204" pitchFamily="34" charset="0"/>
                        <a:cs typeface="Calibri" panose="020F0502020204030204" pitchFamily="34" charset="0"/>
                      </a:endParaRPr>
                    </a:p>
                  </a:txBody>
                  <a:tcPr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32FF">
                        <a:alpha val="10000"/>
                      </a:srgbClr>
                    </a:solidFill>
                  </a:tcPr>
                </a:tc>
                <a:tc>
                  <a:txBody>
                    <a:bodyPr/>
                    <a:lstStyle/>
                    <a:p>
                      <a:pPr marL="0" marR="0" lvl="0" indent="0" algn="ctr" defTabSz="457200" rtl="0" eaLnBrk="1" fontAlgn="auto" latinLnBrk="1" hangingPunct="1">
                        <a:lnSpc>
                          <a:spcPct val="100000"/>
                        </a:lnSpc>
                        <a:spcBef>
                          <a:spcPts val="0"/>
                        </a:spcBef>
                        <a:spcAft>
                          <a:spcPts val="0"/>
                        </a:spcAft>
                        <a:buClrTx/>
                        <a:buSzTx/>
                        <a:buFontTx/>
                        <a:buNone/>
                        <a:tabLst/>
                        <a:defRPr/>
                      </a:pPr>
                      <a:r>
                        <a:rPr lang="en" altLang="ko-KR" sz="1300" b="0" kern="1200" dirty="0">
                          <a:solidFill>
                            <a:schemeClr val="tx1"/>
                          </a:solidFill>
                          <a:latin typeface="Calibri" panose="020F0502020204030204" pitchFamily="34" charset="0"/>
                          <a:ea typeface="+mn-ea"/>
                          <a:cs typeface="Calibri" panose="020F0502020204030204" pitchFamily="34" charset="0"/>
                        </a:rPr>
                        <a:t>RF</a:t>
                      </a:r>
                    </a:p>
                    <a:p>
                      <a:pPr marL="0" marR="0" lvl="0" indent="0" algn="ctr" defTabSz="457200" rtl="0" eaLnBrk="1" fontAlgn="auto" latinLnBrk="1" hangingPunct="1">
                        <a:lnSpc>
                          <a:spcPct val="100000"/>
                        </a:lnSpc>
                        <a:spcBef>
                          <a:spcPts val="0"/>
                        </a:spcBef>
                        <a:spcAft>
                          <a:spcPts val="0"/>
                        </a:spcAft>
                        <a:buClrTx/>
                        <a:buSzTx/>
                        <a:buFontTx/>
                        <a:buNone/>
                        <a:tabLst/>
                        <a:defRPr/>
                      </a:pPr>
                      <a:r>
                        <a:rPr lang="en" altLang="ko-KR" sz="1300" b="0" kern="1200" dirty="0">
                          <a:solidFill>
                            <a:schemeClr val="tx1"/>
                          </a:solidFill>
                          <a:latin typeface="Calibri" panose="020F0502020204030204" pitchFamily="34" charset="0"/>
                          <a:ea typeface="+mn-ea"/>
                          <a:cs typeface="Calibri" panose="020F0502020204030204" pitchFamily="34" charset="0"/>
                        </a:rPr>
                        <a:t>Rank</a:t>
                      </a:r>
                    </a:p>
                  </a:txBody>
                  <a:tcPr marL="0" marR="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32FF">
                        <a:alpha val="10000"/>
                      </a:srgbClr>
                    </a:solidFill>
                  </a:tcPr>
                </a:tc>
                <a:tc>
                  <a:txBody>
                    <a:bodyPr/>
                    <a:lstStyle/>
                    <a:p>
                      <a:pPr marL="0" marR="0" lvl="0" indent="0" algn="ctr" defTabSz="457200" rtl="0" eaLnBrk="1" fontAlgn="auto" latinLnBrk="1" hangingPunct="1">
                        <a:lnSpc>
                          <a:spcPct val="100000"/>
                        </a:lnSpc>
                        <a:spcBef>
                          <a:spcPts val="0"/>
                        </a:spcBef>
                        <a:spcAft>
                          <a:spcPts val="0"/>
                        </a:spcAft>
                        <a:buClrTx/>
                        <a:buSzTx/>
                        <a:buFontTx/>
                        <a:buNone/>
                        <a:tabLst/>
                        <a:defRPr/>
                      </a:pPr>
                      <a:r>
                        <a:rPr lang="en" altLang="ko-KR" sz="1300" b="0" kern="1200" dirty="0">
                          <a:solidFill>
                            <a:schemeClr val="tx1"/>
                          </a:solidFill>
                          <a:latin typeface="Calibri" panose="020F0502020204030204" pitchFamily="34" charset="0"/>
                          <a:ea typeface="+mn-ea"/>
                          <a:cs typeface="Calibri" panose="020F0502020204030204" pitchFamily="34" charset="0"/>
                        </a:rPr>
                        <a:t> GBM </a:t>
                      </a:r>
                    </a:p>
                    <a:p>
                      <a:pPr marL="0" marR="0" lvl="0" indent="0" algn="ctr" defTabSz="457200" rtl="0" eaLnBrk="1" fontAlgn="auto" latinLnBrk="1" hangingPunct="1">
                        <a:lnSpc>
                          <a:spcPct val="100000"/>
                        </a:lnSpc>
                        <a:spcBef>
                          <a:spcPts val="0"/>
                        </a:spcBef>
                        <a:spcAft>
                          <a:spcPts val="0"/>
                        </a:spcAft>
                        <a:buClrTx/>
                        <a:buSzTx/>
                        <a:buFontTx/>
                        <a:buNone/>
                        <a:tabLst/>
                        <a:defRPr/>
                      </a:pPr>
                      <a:r>
                        <a:rPr lang="en" altLang="ko-KR" sz="1300" b="0" kern="1200" dirty="0">
                          <a:solidFill>
                            <a:schemeClr val="tx1"/>
                          </a:solidFill>
                          <a:latin typeface="Calibri" panose="020F0502020204030204" pitchFamily="34" charset="0"/>
                          <a:ea typeface="+mn-ea"/>
                          <a:cs typeface="Calibri" panose="020F0502020204030204" pitchFamily="34" charset="0"/>
                        </a:rPr>
                        <a:t>Rank </a:t>
                      </a:r>
                    </a:p>
                  </a:txBody>
                  <a:tcPr marL="0" marR="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32FF">
                        <a:alpha val="10000"/>
                      </a:srgbClr>
                    </a:solidFill>
                  </a:tcPr>
                </a:tc>
                <a:tc>
                  <a:txBody>
                    <a:bodyPr/>
                    <a:lstStyle/>
                    <a:p>
                      <a:pPr marL="0" algn="ctr" defTabSz="457200" rtl="0" eaLnBrk="1" fontAlgn="ctr" latinLnBrk="1" hangingPunct="1"/>
                      <a:r>
                        <a:rPr lang="en" altLang="ko-KR" sz="1300" b="0" kern="1200" dirty="0">
                          <a:solidFill>
                            <a:schemeClr val="tx1"/>
                          </a:solidFill>
                          <a:latin typeface="Calibri" panose="020F0502020204030204" pitchFamily="34" charset="0"/>
                          <a:ea typeface="+mn-ea"/>
                          <a:cs typeface="Calibri" panose="020F0502020204030204" pitchFamily="34" charset="0"/>
                        </a:rPr>
                        <a:t> XGB</a:t>
                      </a:r>
                    </a:p>
                    <a:p>
                      <a:pPr marL="0" algn="ctr" defTabSz="457200" rtl="0" eaLnBrk="1" fontAlgn="ctr" latinLnBrk="1" hangingPunct="1"/>
                      <a:r>
                        <a:rPr lang="en" altLang="ko-KR" sz="1300" b="0" kern="1200" dirty="0">
                          <a:solidFill>
                            <a:schemeClr val="tx1"/>
                          </a:solidFill>
                          <a:latin typeface="Calibri" panose="020F0502020204030204" pitchFamily="34" charset="0"/>
                          <a:ea typeface="+mn-ea"/>
                          <a:cs typeface="Calibri" panose="020F0502020204030204" pitchFamily="34" charset="0"/>
                        </a:rPr>
                        <a:t>Rank </a:t>
                      </a:r>
                    </a:p>
                  </a:txBody>
                  <a:tcPr marL="0" marR="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32FF">
                        <a:alpha val="10000"/>
                      </a:srgbClr>
                    </a:solidFill>
                  </a:tcPr>
                </a:tc>
                <a:tc>
                  <a:txBody>
                    <a:bodyPr/>
                    <a:lstStyle/>
                    <a:p>
                      <a:pPr algn="ctr" latinLnBrk="1"/>
                      <a:r>
                        <a:rPr lang="en-US" altLang="ko-KR" sz="1300" b="0" dirty="0">
                          <a:solidFill>
                            <a:schemeClr val="tx1"/>
                          </a:solidFill>
                          <a:latin typeface="Calibri" panose="020F0502020204030204" pitchFamily="34" charset="0"/>
                          <a:cs typeface="Calibri" panose="020F0502020204030204" pitchFamily="34" charset="0"/>
                        </a:rPr>
                        <a:t>SVM</a:t>
                      </a:r>
                    </a:p>
                    <a:p>
                      <a:pPr algn="ctr" latinLnBrk="1"/>
                      <a:r>
                        <a:rPr lang="en-US" altLang="ko-KR" sz="1300" b="0" dirty="0">
                          <a:solidFill>
                            <a:schemeClr val="tx1"/>
                          </a:solidFill>
                          <a:latin typeface="Calibri" panose="020F0502020204030204" pitchFamily="34" charset="0"/>
                          <a:cs typeface="Calibri" panose="020F0502020204030204" pitchFamily="34" charset="0"/>
                        </a:rPr>
                        <a:t>Rank</a:t>
                      </a:r>
                      <a:endParaRPr lang="ko-KR" altLang="en-US" sz="1300" b="0" dirty="0">
                        <a:solidFill>
                          <a:schemeClr val="tx1"/>
                        </a:solidFill>
                        <a:latin typeface="Calibri" panose="020F0502020204030204" pitchFamily="34" charset="0"/>
                        <a:cs typeface="Calibri" panose="020F0502020204030204" pitchFamily="34" charset="0"/>
                      </a:endParaRPr>
                    </a:p>
                  </a:txBody>
                  <a:tcPr marL="0" marR="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32FF">
                        <a:alpha val="10000"/>
                      </a:srgbClr>
                    </a:solidFill>
                  </a:tcPr>
                </a:tc>
                <a:tc>
                  <a:txBody>
                    <a:bodyPr/>
                    <a:lstStyle/>
                    <a:p>
                      <a:pPr algn="ctr" latinLnBrk="1"/>
                      <a:r>
                        <a:rPr lang="en-US" altLang="ko-KR" sz="1300" dirty="0">
                          <a:solidFill>
                            <a:schemeClr val="tx1"/>
                          </a:solidFill>
                          <a:latin typeface="Calibri" panose="020F0502020204030204" pitchFamily="34" charset="0"/>
                          <a:cs typeface="Calibri" panose="020F0502020204030204" pitchFamily="34" charset="0"/>
                        </a:rPr>
                        <a:t>Avg. </a:t>
                      </a:r>
                    </a:p>
                    <a:p>
                      <a:pPr algn="ctr" latinLnBrk="1"/>
                      <a:r>
                        <a:rPr lang="en-US" altLang="ko-KR" sz="1300" dirty="0">
                          <a:solidFill>
                            <a:schemeClr val="tx1"/>
                          </a:solidFill>
                          <a:latin typeface="Calibri" panose="020F0502020204030204" pitchFamily="34" charset="0"/>
                          <a:cs typeface="Calibri" panose="020F0502020204030204" pitchFamily="34" charset="0"/>
                        </a:rPr>
                        <a:t>Rank</a:t>
                      </a:r>
                      <a:endParaRPr lang="ko-KR" altLang="en-US" sz="1300" dirty="0">
                        <a:solidFill>
                          <a:schemeClr val="tx1"/>
                        </a:solidFill>
                        <a:latin typeface="Calibri" panose="020F0502020204030204" pitchFamily="34" charset="0"/>
                        <a:cs typeface="Calibri" panose="020F0502020204030204" pitchFamily="34" charset="0"/>
                      </a:endParaRPr>
                    </a:p>
                  </a:txBody>
                  <a:tcPr marL="0" marR="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32FF">
                        <a:alpha val="10000"/>
                      </a:srgbClr>
                    </a:solidFill>
                  </a:tcPr>
                </a:tc>
                <a:tc>
                  <a:txBody>
                    <a:bodyPr/>
                    <a:lstStyle/>
                    <a:p>
                      <a:pPr algn="ctr" latinLnBrk="1"/>
                      <a:r>
                        <a:rPr lang="en-US" altLang="ko-KR" sz="1300" dirty="0">
                          <a:solidFill>
                            <a:schemeClr val="tx1"/>
                          </a:solidFill>
                          <a:latin typeface="Calibri" panose="020F0502020204030204" pitchFamily="34" charset="0"/>
                          <a:cs typeface="Calibri" panose="020F0502020204030204" pitchFamily="34" charset="0"/>
                        </a:rPr>
                        <a:t>Importance</a:t>
                      </a:r>
                    </a:p>
                    <a:p>
                      <a:pPr algn="ctr" latinLnBrk="1"/>
                      <a:r>
                        <a:rPr lang="en-US" altLang="ko-KR" sz="1300" dirty="0">
                          <a:solidFill>
                            <a:schemeClr val="tx1"/>
                          </a:solidFill>
                          <a:latin typeface="Calibri" panose="020F0502020204030204" pitchFamily="34" charset="0"/>
                          <a:cs typeface="Calibri" panose="020F0502020204030204" pitchFamily="34" charset="0"/>
                        </a:rPr>
                        <a:t>Group</a:t>
                      </a:r>
                      <a:endParaRPr lang="ko-KR" altLang="en-US" sz="1300" dirty="0">
                        <a:solidFill>
                          <a:schemeClr val="tx1"/>
                        </a:solidFill>
                        <a:latin typeface="Calibri" panose="020F0502020204030204" pitchFamily="34" charset="0"/>
                        <a:cs typeface="Calibri" panose="020F0502020204030204" pitchFamily="34" charset="0"/>
                      </a:endParaRPr>
                    </a:p>
                  </a:txBody>
                  <a:tcPr marL="0" marR="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32FF">
                        <a:alpha val="10000"/>
                      </a:srgbClr>
                    </a:solidFill>
                  </a:tcPr>
                </a:tc>
                <a:extLst>
                  <a:ext uri="{0D108BD9-81ED-4DB2-BD59-A6C34878D82A}">
                    <a16:rowId xmlns:a16="http://schemas.microsoft.com/office/drawing/2014/main" val="1814932269"/>
                  </a:ext>
                </a:extLst>
              </a:tr>
              <a:tr h="313083">
                <a:tc>
                  <a:txBody>
                    <a:bodyPr/>
                    <a:lstStyle/>
                    <a:p>
                      <a:pPr algn="l" rtl="0" fontAlgn="ctr"/>
                      <a:r>
                        <a:rPr lang="en" sz="1200" b="0" u="none" strike="noStrike" dirty="0" err="1">
                          <a:effectLst/>
                        </a:rPr>
                        <a:t>sub_grade_num</a:t>
                      </a:r>
                      <a:endParaRPr lang="en" sz="1200" b="0" i="0" u="none" strike="noStrike" dirty="0">
                        <a:solidFill>
                          <a:srgbClr val="000000"/>
                        </a:solidFill>
                        <a:effectLst/>
                        <a:latin typeface="Century Gothic" panose="020B0502020202020204" pitchFamily="34" charset="0"/>
                        <a:ea typeface="맑은 고딕" panose="020B0503020000020004" pitchFamily="34" charset="-127"/>
                      </a:endParaRPr>
                    </a:p>
                  </a:txBody>
                  <a:tcPr marL="180000" marR="3563"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0" u="none" strike="noStrike" dirty="0">
                          <a:effectLst/>
                        </a:rPr>
                        <a:t>2</a:t>
                      </a:r>
                      <a:endParaRPr lang="en-US" altLang="ko-KR" sz="1200" b="0" i="0" u="none" strike="noStrike" dirty="0">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0" u="none" strike="noStrike">
                          <a:effectLst/>
                        </a:rPr>
                        <a:t>1</a:t>
                      </a:r>
                      <a:endParaRPr lang="en-US" altLang="ko-KR" sz="1200" b="0" i="0" u="none" strike="noStrike">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0" u="none" strike="noStrike" dirty="0">
                          <a:effectLst/>
                        </a:rPr>
                        <a:t>10</a:t>
                      </a:r>
                      <a:endParaRPr lang="en-US" altLang="ko-KR" sz="1200" b="0" i="0" u="none" strike="noStrike" dirty="0">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0" u="none" strike="noStrike" dirty="0">
                          <a:effectLst/>
                        </a:rPr>
                        <a:t>1</a:t>
                      </a:r>
                      <a:endParaRPr lang="en-US" altLang="ko-KR" sz="1200" b="0" i="0" u="none" strike="noStrike" dirty="0">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1" u="none" strike="noStrike" dirty="0">
                          <a:effectLst/>
                        </a:rPr>
                        <a:t>1</a:t>
                      </a:r>
                      <a:endParaRPr lang="en-US" altLang="ko-KR" sz="1200" b="1" i="0" u="none" strike="noStrike" dirty="0">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lumMod val="85000"/>
                      </a:schemeClr>
                    </a:solidFill>
                  </a:tcPr>
                </a:tc>
                <a:tc rowSpan="7">
                  <a:txBody>
                    <a:bodyPr/>
                    <a:lstStyle/>
                    <a:p>
                      <a:pPr algn="ctr" rtl="0" fontAlgn="ctr">
                        <a:lnSpc>
                          <a:spcPct val="120000"/>
                        </a:lnSpc>
                      </a:pPr>
                      <a:r>
                        <a:rPr lang="en-US" altLang="ko-KR" sz="1200" b="1" i="0" u="none" strike="noStrike" dirty="0">
                          <a:solidFill>
                            <a:srgbClr val="000000"/>
                          </a:solidFill>
                          <a:effectLst/>
                          <a:latin typeface="Century Gothic" panose="020B0502020202020204" pitchFamily="34" charset="0"/>
                          <a:ea typeface="맑은 고딕" panose="020B0503020000020004" pitchFamily="34" charset="-127"/>
                        </a:rPr>
                        <a:t>Group 1</a:t>
                      </a:r>
                    </a:p>
                    <a:p>
                      <a:pPr algn="ctr" rtl="0" fontAlgn="ctr">
                        <a:lnSpc>
                          <a:spcPct val="120000"/>
                        </a:lnSpc>
                      </a:pPr>
                      <a:r>
                        <a:rPr lang="en-US" altLang="ko-KR" sz="1200" b="0" i="0" u="none" strike="noStrike" dirty="0">
                          <a:solidFill>
                            <a:srgbClr val="000000"/>
                          </a:solidFill>
                          <a:effectLst/>
                          <a:latin typeface="Century Gothic" panose="020B0502020202020204" pitchFamily="34" charset="0"/>
                          <a:ea typeface="맑은 고딕" panose="020B0503020000020004" pitchFamily="34" charset="-127"/>
                        </a:rPr>
                        <a:t>(1</a:t>
                      </a:r>
                      <a:r>
                        <a:rPr lang="en-US" altLang="ko-KR" sz="1200" b="0" i="0" u="none" strike="noStrike" baseline="30000" dirty="0">
                          <a:solidFill>
                            <a:srgbClr val="000000"/>
                          </a:solidFill>
                          <a:effectLst/>
                          <a:latin typeface="Century Gothic" panose="020B0502020202020204" pitchFamily="34" charset="0"/>
                          <a:ea typeface="맑은 고딕" panose="020B0503020000020004" pitchFamily="34" charset="-127"/>
                        </a:rPr>
                        <a:t>st</a:t>
                      </a:r>
                      <a:r>
                        <a:rPr lang="en-US" altLang="ko-KR" sz="1200" b="0" i="0" u="none" strike="noStrike" dirty="0">
                          <a:solidFill>
                            <a:srgbClr val="000000"/>
                          </a:solidFill>
                          <a:effectLst/>
                          <a:latin typeface="Century Gothic" panose="020B0502020202020204" pitchFamily="34" charset="0"/>
                          <a:ea typeface="맑은 고딕" panose="020B0503020000020004" pitchFamily="34" charset="-127"/>
                        </a:rPr>
                        <a:t> tier)</a:t>
                      </a:r>
                    </a:p>
                  </a:txBody>
                  <a:tcPr marL="36000" marR="36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9778477"/>
                  </a:ext>
                </a:extLst>
              </a:tr>
              <a:tr h="313083">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 altLang="ko-KR" sz="1200" b="0" u="none" strike="noStrike" dirty="0" err="1">
                          <a:effectLst/>
                        </a:rPr>
                        <a:t>int_rate</a:t>
                      </a:r>
                      <a:endParaRPr lang="en" altLang="ko-KR" sz="1200" b="0" i="0" u="none" strike="noStrike" dirty="0">
                        <a:solidFill>
                          <a:srgbClr val="000000"/>
                        </a:solidFill>
                        <a:effectLst/>
                        <a:latin typeface="Century Gothic" panose="020B0502020202020204" pitchFamily="34" charset="0"/>
                        <a:ea typeface="맑은 고딕" panose="020B0503020000020004" pitchFamily="34" charset="-127"/>
                      </a:endParaRPr>
                    </a:p>
                  </a:txBody>
                  <a:tcPr marL="180000" marR="3563"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0" u="none" strike="noStrike" dirty="0">
                          <a:effectLst/>
                        </a:rPr>
                        <a:t>4</a:t>
                      </a:r>
                      <a:endParaRPr lang="en-US" altLang="ko-KR" sz="1200" b="0" i="0" u="none" strike="noStrike" dirty="0">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0" u="none" strike="noStrike" dirty="0">
                          <a:effectLst/>
                        </a:rPr>
                        <a:t>4</a:t>
                      </a:r>
                      <a:endParaRPr lang="en-US" altLang="ko-KR" sz="1200" b="0" i="0" u="none" strike="noStrike" dirty="0">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0" u="none" strike="noStrike">
                          <a:effectLst/>
                        </a:rPr>
                        <a:t>5</a:t>
                      </a:r>
                      <a:endParaRPr lang="en-US" altLang="ko-KR" sz="1200" b="0" i="0" u="none" strike="noStrike">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0" u="none" strike="noStrike" dirty="0">
                          <a:effectLst/>
                        </a:rPr>
                        <a:t>2</a:t>
                      </a:r>
                      <a:endParaRPr lang="en-US" altLang="ko-KR" sz="1200" b="0" i="0" u="none" strike="noStrike" dirty="0">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1" u="none" strike="noStrike" dirty="0">
                          <a:effectLst/>
                        </a:rPr>
                        <a:t>2</a:t>
                      </a:r>
                      <a:endParaRPr lang="en-US" altLang="ko-KR" sz="1200" b="1" i="0" u="none" strike="noStrike" dirty="0">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lumMod val="85000"/>
                      </a:schemeClr>
                    </a:solidFill>
                  </a:tcPr>
                </a:tc>
                <a:tc vMerge="1">
                  <a:txBody>
                    <a:bodyPr/>
                    <a:lstStyle/>
                    <a:p>
                      <a:pPr algn="r" rtl="0" fontAlgn="ctr"/>
                      <a:endParaRPr lang="en-US" altLang="ko-KR" sz="1200" b="1" i="0" u="none" strike="noStrike" dirty="0">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extLst>
                  <a:ext uri="{0D108BD9-81ED-4DB2-BD59-A6C34878D82A}">
                    <a16:rowId xmlns:a16="http://schemas.microsoft.com/office/drawing/2014/main" val="4039894003"/>
                  </a:ext>
                </a:extLst>
              </a:tr>
              <a:tr h="313083">
                <a:tc>
                  <a:txBody>
                    <a:bodyPr/>
                    <a:lstStyle/>
                    <a:p>
                      <a:pPr algn="l" rtl="0" fontAlgn="ctr"/>
                      <a:r>
                        <a:rPr lang="en" sz="1200" b="0" u="none" strike="noStrike" dirty="0" err="1">
                          <a:effectLst/>
                        </a:rPr>
                        <a:t>total_rec_int</a:t>
                      </a:r>
                      <a:endParaRPr lang="en" sz="1200" b="0" i="0" u="none" strike="noStrike" dirty="0">
                        <a:solidFill>
                          <a:srgbClr val="000000"/>
                        </a:solidFill>
                        <a:effectLst/>
                        <a:latin typeface="Century Gothic" panose="020B0502020202020204" pitchFamily="34" charset="0"/>
                        <a:ea typeface="맑은 고딕" panose="020B0503020000020004" pitchFamily="34" charset="-127"/>
                      </a:endParaRPr>
                    </a:p>
                  </a:txBody>
                  <a:tcPr marL="180000" marR="3563"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0" u="none" strike="noStrike">
                          <a:effectLst/>
                        </a:rPr>
                        <a:t>3</a:t>
                      </a:r>
                      <a:endParaRPr lang="en-US" altLang="ko-KR" sz="1200" b="0" i="0" u="none" strike="noStrike">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0" u="none" strike="noStrike">
                          <a:effectLst/>
                        </a:rPr>
                        <a:t>8</a:t>
                      </a:r>
                      <a:endParaRPr lang="en-US" altLang="ko-KR" sz="1200" b="0" i="0" u="none" strike="noStrike">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0" u="none" strike="noStrike">
                          <a:effectLst/>
                        </a:rPr>
                        <a:t>4</a:t>
                      </a:r>
                      <a:endParaRPr lang="en-US" altLang="ko-KR" sz="1200" b="0" i="0" u="none" strike="noStrike">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0" u="none" strike="noStrike">
                          <a:effectLst/>
                        </a:rPr>
                        <a:t>3</a:t>
                      </a:r>
                      <a:endParaRPr lang="en-US" altLang="ko-KR" sz="1200" b="0" i="0" u="none" strike="noStrike">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1" u="none" strike="noStrike" dirty="0">
                          <a:effectLst/>
                        </a:rPr>
                        <a:t>3</a:t>
                      </a:r>
                      <a:endParaRPr lang="en-US" altLang="ko-KR" sz="1200" b="1" i="0" u="none" strike="noStrike" dirty="0">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lumMod val="85000"/>
                      </a:schemeClr>
                    </a:solidFill>
                  </a:tcPr>
                </a:tc>
                <a:tc vMerge="1">
                  <a:txBody>
                    <a:bodyPr/>
                    <a:lstStyle/>
                    <a:p>
                      <a:pPr algn="r" rtl="0" fontAlgn="ctr"/>
                      <a:endParaRPr lang="en-US" altLang="ko-KR" sz="1200" b="1" i="0" u="none" strike="noStrike" dirty="0">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extLst>
                  <a:ext uri="{0D108BD9-81ED-4DB2-BD59-A6C34878D82A}">
                    <a16:rowId xmlns:a16="http://schemas.microsoft.com/office/drawing/2014/main" val="1481616925"/>
                  </a:ext>
                </a:extLst>
              </a:tr>
              <a:tr h="313083">
                <a:tc>
                  <a:txBody>
                    <a:bodyPr/>
                    <a:lstStyle/>
                    <a:p>
                      <a:pPr marL="0" marR="0" lvl="0" indent="0" algn="l" defTabSz="457200" rtl="0" eaLnBrk="1" fontAlgn="auto" latinLnBrk="1" hangingPunct="1">
                        <a:lnSpc>
                          <a:spcPct val="100000"/>
                        </a:lnSpc>
                        <a:spcBef>
                          <a:spcPts val="0"/>
                        </a:spcBef>
                        <a:spcAft>
                          <a:spcPts val="0"/>
                        </a:spcAft>
                        <a:buClrTx/>
                        <a:buSzTx/>
                        <a:buFontTx/>
                        <a:buNone/>
                        <a:tabLst/>
                        <a:defRPr/>
                      </a:pPr>
                      <a:r>
                        <a:rPr lang="en" altLang="ko-KR" sz="1200" b="0" u="none" strike="noStrike" dirty="0" err="1">
                          <a:effectLst/>
                        </a:rPr>
                        <a:t>loan_amnt</a:t>
                      </a:r>
                      <a:endParaRPr lang="en" altLang="ko-KR" sz="1200" b="0" i="0" u="none" strike="noStrike" dirty="0">
                        <a:solidFill>
                          <a:srgbClr val="000000"/>
                        </a:solidFill>
                        <a:effectLst/>
                        <a:latin typeface="Century Gothic" panose="020B0502020202020204" pitchFamily="34" charset="0"/>
                        <a:ea typeface="맑은 고딕" panose="020B0503020000020004" pitchFamily="34" charset="-127"/>
                      </a:endParaRPr>
                    </a:p>
                  </a:txBody>
                  <a:tcPr marL="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0" u="none" strike="noStrike">
                          <a:effectLst/>
                        </a:rPr>
                        <a:t>13</a:t>
                      </a:r>
                      <a:endParaRPr lang="en-US" altLang="ko-KR" sz="1200" b="0" i="0" u="none" strike="noStrike">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0" u="none" strike="noStrike">
                          <a:effectLst/>
                        </a:rPr>
                        <a:t>7</a:t>
                      </a:r>
                      <a:endParaRPr lang="en-US" altLang="ko-KR" sz="1200" b="0" i="0" u="none" strike="noStrike">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0" u="none" strike="noStrike" dirty="0">
                          <a:effectLst/>
                        </a:rPr>
                        <a:t>3</a:t>
                      </a:r>
                      <a:endParaRPr lang="en-US" altLang="ko-KR" sz="1200" b="0" i="0" u="none" strike="noStrike" dirty="0">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0" u="none" strike="noStrike" dirty="0">
                          <a:effectLst/>
                        </a:rPr>
                        <a:t>9</a:t>
                      </a:r>
                      <a:r>
                        <a:rPr lang="ko-KR" altLang="en-US" sz="1200" b="0" u="none" strike="noStrike" dirty="0">
                          <a:effectLst/>
                        </a:rPr>
                        <a:t>　</a:t>
                      </a:r>
                      <a:endParaRPr lang="ko-KR" altLang="en-US" sz="1200" b="0" i="0" u="none" strike="noStrike" dirty="0">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1" u="none" strike="noStrike" dirty="0">
                          <a:effectLst/>
                        </a:rPr>
                        <a:t>4</a:t>
                      </a:r>
                      <a:endParaRPr lang="en-US" altLang="ko-KR" sz="1200" b="1" i="0" u="none" strike="noStrike" dirty="0">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lumMod val="85000"/>
                      </a:schemeClr>
                    </a:solidFill>
                  </a:tcPr>
                </a:tc>
                <a:tc vMerge="1">
                  <a:txBody>
                    <a:bodyPr/>
                    <a:lstStyle/>
                    <a:p>
                      <a:pPr algn="r" rtl="0" fontAlgn="ctr"/>
                      <a:endParaRPr lang="en-US" altLang="ko-KR" sz="1200" b="1" i="0" u="none" strike="noStrike" dirty="0">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extLst>
                  <a:ext uri="{0D108BD9-81ED-4DB2-BD59-A6C34878D82A}">
                    <a16:rowId xmlns:a16="http://schemas.microsoft.com/office/drawing/2014/main" val="2883443900"/>
                  </a:ext>
                </a:extLst>
              </a:tr>
              <a:tr h="313083">
                <a:tc>
                  <a:txBody>
                    <a:bodyPr/>
                    <a:lstStyle/>
                    <a:p>
                      <a:pPr algn="l" rtl="0" fontAlgn="ctr"/>
                      <a:r>
                        <a:rPr lang="en" sz="1200" b="0" u="none" strike="noStrike" dirty="0">
                          <a:effectLst/>
                        </a:rPr>
                        <a:t>installment</a:t>
                      </a:r>
                      <a:endParaRPr lang="en" sz="1200" b="0" i="0" u="none" strike="noStrike" dirty="0">
                        <a:solidFill>
                          <a:srgbClr val="000000"/>
                        </a:solidFill>
                        <a:effectLst/>
                        <a:latin typeface="Century Gothic" panose="020B0502020202020204" pitchFamily="34" charset="0"/>
                        <a:ea typeface="맑은 고딕" panose="020B0503020000020004" pitchFamily="34" charset="-127"/>
                      </a:endParaRPr>
                    </a:p>
                  </a:txBody>
                  <a:tcPr marL="180000" marR="3563"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0" u="none" strike="noStrike" dirty="0">
                          <a:effectLst/>
                        </a:rPr>
                        <a:t>15</a:t>
                      </a:r>
                      <a:endParaRPr lang="en-US" altLang="ko-KR" sz="1200" b="0" i="0" u="none" strike="noStrike" dirty="0">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0" u="none" strike="noStrike" dirty="0">
                          <a:effectLst/>
                        </a:rPr>
                        <a:t>6</a:t>
                      </a:r>
                      <a:endParaRPr lang="en-US" altLang="ko-KR" sz="1200" b="0" i="0" u="none" strike="noStrike" dirty="0">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0" u="none" strike="noStrike" dirty="0">
                          <a:effectLst/>
                        </a:rPr>
                        <a:t>2</a:t>
                      </a:r>
                      <a:endParaRPr lang="en-US" altLang="ko-KR" sz="1200" b="0" i="0" u="none" strike="noStrike" dirty="0">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0" u="none" strike="noStrike" dirty="0">
                          <a:effectLst/>
                        </a:rPr>
                        <a:t>11</a:t>
                      </a:r>
                      <a:endParaRPr lang="en-US" altLang="ko-KR" sz="1200" b="0" i="0" u="none" strike="noStrike" dirty="0">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1" u="none" strike="noStrike" dirty="0">
                          <a:effectLst/>
                        </a:rPr>
                        <a:t>5</a:t>
                      </a:r>
                      <a:endParaRPr lang="en-US" altLang="ko-KR" sz="1200" b="1" i="0" u="none" strike="noStrike" dirty="0">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lumMod val="85000"/>
                      </a:schemeClr>
                    </a:solidFill>
                  </a:tcPr>
                </a:tc>
                <a:tc vMerge="1">
                  <a:txBody>
                    <a:bodyPr/>
                    <a:lstStyle/>
                    <a:p>
                      <a:pPr algn="r" rtl="0" fontAlgn="ctr"/>
                      <a:endParaRPr lang="en-US" altLang="ko-KR" sz="1200" b="1" i="0" u="none" strike="noStrike" dirty="0">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extLst>
                  <a:ext uri="{0D108BD9-81ED-4DB2-BD59-A6C34878D82A}">
                    <a16:rowId xmlns:a16="http://schemas.microsoft.com/office/drawing/2014/main" val="225039426"/>
                  </a:ext>
                </a:extLst>
              </a:tr>
              <a:tr h="313083">
                <a:tc>
                  <a:txBody>
                    <a:bodyPr/>
                    <a:lstStyle/>
                    <a:p>
                      <a:pPr algn="ctr" rtl="0" fontAlgn="ctr"/>
                      <a:r>
                        <a:rPr lang="en" sz="1200" b="0" i="0" u="none" strike="noStrike" dirty="0">
                          <a:solidFill>
                            <a:srgbClr val="000000"/>
                          </a:solidFill>
                          <a:effectLst/>
                          <a:latin typeface="Century Gothic" panose="020B0502020202020204" pitchFamily="34" charset="0"/>
                          <a:ea typeface="맑은 고딕" panose="020B0503020000020004" pitchFamily="34" charset="-127"/>
                        </a:rPr>
                        <a:t>…</a:t>
                      </a:r>
                    </a:p>
                  </a:txBody>
                  <a:tcPr marL="180000" marR="3563"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r>
                        <a:rPr kumimoji="0" lang="en" altLang="ko-KR" sz="1400" b="1" i="0" u="none" strike="noStrike" kern="1200" cap="none" spc="0" normalizeH="0" baseline="0" noProof="0">
                          <a:ln>
                            <a:noFill/>
                          </a:ln>
                          <a:solidFill>
                            <a:srgbClr val="000000"/>
                          </a:solidFill>
                          <a:effectLst/>
                          <a:uLnTx/>
                          <a:uFillTx/>
                          <a:latin typeface="Century Gothic" panose="020B0502020202020204" pitchFamily="34" charset="0"/>
                          <a:ea typeface="맑은 고딕" panose="020B0503020000020004" pitchFamily="34" charset="-127"/>
                          <a:cs typeface="+mn-cs"/>
                        </a:rPr>
                        <a:t>…</a:t>
                      </a:r>
                      <a:endParaRPr kumimoji="0" lang="en" altLang="ko-KR" sz="1400" b="1" i="0" u="none" strike="noStrike" kern="1200" cap="none" spc="0" normalizeH="0" baseline="0" noProof="0" dirty="0">
                        <a:ln>
                          <a:noFill/>
                        </a:ln>
                        <a:solidFill>
                          <a:srgbClr val="000000"/>
                        </a:solidFill>
                        <a:effectLst/>
                        <a:uLnTx/>
                        <a:uFillTx/>
                        <a:latin typeface="Century Gothic" panose="020B0502020202020204" pitchFamily="34" charset="0"/>
                        <a:ea typeface="맑은 고딕" panose="020B0503020000020004" pitchFamily="34" charset="-127"/>
                        <a:cs typeface="+mn-cs"/>
                      </a:endParaRPr>
                    </a:p>
                  </a:txBody>
                  <a:tcPr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r>
                        <a:rPr kumimoji="0" lang="en" altLang="ko-KR" sz="1400" b="1" i="0" u="none" strike="noStrike" kern="1200" cap="none" spc="0" normalizeH="0" baseline="0" noProof="0">
                          <a:ln>
                            <a:noFill/>
                          </a:ln>
                          <a:solidFill>
                            <a:srgbClr val="000000"/>
                          </a:solidFill>
                          <a:effectLst/>
                          <a:uLnTx/>
                          <a:uFillTx/>
                          <a:latin typeface="Century Gothic" panose="020B0502020202020204" pitchFamily="34" charset="0"/>
                          <a:ea typeface="맑은 고딕" panose="020B0503020000020004" pitchFamily="34" charset="-127"/>
                          <a:cs typeface="+mn-cs"/>
                        </a:rPr>
                        <a:t>…</a:t>
                      </a:r>
                      <a:endParaRPr kumimoji="0" lang="en" altLang="ko-KR" sz="1400" b="1" i="0" u="none" strike="noStrike" kern="1200" cap="none" spc="0" normalizeH="0" baseline="0" noProof="0" dirty="0">
                        <a:ln>
                          <a:noFill/>
                        </a:ln>
                        <a:solidFill>
                          <a:srgbClr val="000000"/>
                        </a:solidFill>
                        <a:effectLst/>
                        <a:uLnTx/>
                        <a:uFillTx/>
                        <a:latin typeface="Century Gothic" panose="020B0502020202020204" pitchFamily="34" charset="0"/>
                        <a:ea typeface="맑은 고딕" panose="020B0503020000020004" pitchFamily="34" charset="-127"/>
                        <a:cs typeface="+mn-cs"/>
                      </a:endParaRPr>
                    </a:p>
                  </a:txBody>
                  <a:tcPr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r>
                        <a:rPr kumimoji="0" lang="en" altLang="ko-KR" sz="1400" b="1" i="0" u="none" strike="noStrike" kern="1200" cap="none" spc="0" normalizeH="0" baseline="0" noProof="0" dirty="0">
                          <a:ln>
                            <a:noFill/>
                          </a:ln>
                          <a:solidFill>
                            <a:srgbClr val="000000"/>
                          </a:solidFill>
                          <a:effectLst/>
                          <a:uLnTx/>
                          <a:uFillTx/>
                          <a:latin typeface="Century Gothic" panose="020B0502020202020204" pitchFamily="34" charset="0"/>
                          <a:ea typeface="맑은 고딕" panose="020B0503020000020004" pitchFamily="34" charset="-127"/>
                          <a:cs typeface="+mn-cs"/>
                        </a:rPr>
                        <a:t>…</a:t>
                      </a:r>
                    </a:p>
                  </a:txBody>
                  <a:tcPr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r>
                        <a:rPr kumimoji="0" lang="en" altLang="ko-KR" sz="1400" b="1" i="0" u="none" strike="noStrike" kern="1200" cap="none" spc="0" normalizeH="0" baseline="0" noProof="0" dirty="0">
                          <a:ln>
                            <a:noFill/>
                          </a:ln>
                          <a:solidFill>
                            <a:srgbClr val="000000"/>
                          </a:solidFill>
                          <a:effectLst/>
                          <a:uLnTx/>
                          <a:uFillTx/>
                          <a:latin typeface="Century Gothic" panose="020B0502020202020204" pitchFamily="34" charset="0"/>
                          <a:ea typeface="맑은 고딕" panose="020B0503020000020004" pitchFamily="34" charset="-127"/>
                          <a:cs typeface="+mn-cs"/>
                        </a:rPr>
                        <a:t>…</a:t>
                      </a:r>
                    </a:p>
                  </a:txBody>
                  <a:tcPr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r>
                        <a:rPr kumimoji="0" lang="en" altLang="ko-KR" sz="1400" b="1" i="0" u="none" strike="noStrike" kern="1200" cap="none" spc="0" normalizeH="0" baseline="0" noProof="0" dirty="0">
                          <a:ln>
                            <a:noFill/>
                          </a:ln>
                          <a:solidFill>
                            <a:srgbClr val="000000"/>
                          </a:solidFill>
                          <a:effectLst/>
                          <a:uLnTx/>
                          <a:uFillTx/>
                          <a:latin typeface="Century Gothic" panose="020B0502020202020204" pitchFamily="34" charset="0"/>
                          <a:ea typeface="맑은 고딕" panose="020B0503020000020004" pitchFamily="34" charset="-127"/>
                          <a:cs typeface="+mn-cs"/>
                        </a:rPr>
                        <a:t>…</a:t>
                      </a:r>
                    </a:p>
                  </a:txBody>
                  <a:tcPr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lumMod val="85000"/>
                      </a:schemeClr>
                    </a:solidFill>
                  </a:tcPr>
                </a:tc>
                <a:tc vMerge="1">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endParaRPr kumimoji="0" lang="en" altLang="ko-KR" sz="1400" b="1" i="0" u="none" strike="noStrike" kern="1200" cap="none" spc="0" normalizeH="0" baseline="0" noProof="0" dirty="0">
                        <a:ln>
                          <a:noFill/>
                        </a:ln>
                        <a:solidFill>
                          <a:srgbClr val="000000"/>
                        </a:solidFill>
                        <a:effectLst/>
                        <a:uLnTx/>
                        <a:uFillTx/>
                        <a:latin typeface="Century Gothic" panose="020B0502020202020204" pitchFamily="34" charset="0"/>
                        <a:ea typeface="맑은 고딕" panose="020B0503020000020004" pitchFamily="34" charset="-127"/>
                        <a:cs typeface="+mn-cs"/>
                      </a:endParaRPr>
                    </a:p>
                  </a:txBody>
                  <a:tcPr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extLst>
                  <a:ext uri="{0D108BD9-81ED-4DB2-BD59-A6C34878D82A}">
                    <a16:rowId xmlns:a16="http://schemas.microsoft.com/office/drawing/2014/main" val="3892023619"/>
                  </a:ext>
                </a:extLst>
              </a:tr>
              <a:tr h="313083">
                <a:tc>
                  <a:txBody>
                    <a:bodyPr/>
                    <a:lstStyle/>
                    <a:p>
                      <a:pPr marL="0" algn="l" defTabSz="457200" rtl="0" eaLnBrk="1" fontAlgn="ctr" latinLnBrk="0" hangingPunct="1"/>
                      <a:r>
                        <a:rPr lang="en" sz="1200" b="0" u="none" strike="noStrike" kern="1200" dirty="0" err="1">
                          <a:solidFill>
                            <a:schemeClr val="dk1"/>
                          </a:solidFill>
                          <a:effectLst/>
                          <a:latin typeface="+mn-lt"/>
                          <a:ea typeface="+mn-ea"/>
                          <a:cs typeface="+mn-cs"/>
                        </a:rPr>
                        <a:t>max_bal_bc</a:t>
                      </a:r>
                      <a:endParaRPr lang="en" sz="1200" b="0" u="none" strike="noStrike" kern="1200" dirty="0">
                        <a:solidFill>
                          <a:schemeClr val="dk1"/>
                        </a:solidFill>
                        <a:effectLst/>
                        <a:latin typeface="+mn-lt"/>
                        <a:ea typeface="+mn-ea"/>
                        <a:cs typeface="+mn-cs"/>
                      </a:endParaRPr>
                    </a:p>
                  </a:txBody>
                  <a:tcPr marL="180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 sz="1200" b="0" u="none" strike="noStrike" kern="1200" dirty="0">
                          <a:solidFill>
                            <a:schemeClr val="dk1"/>
                          </a:solidFill>
                          <a:effectLst/>
                          <a:latin typeface="+mn-lt"/>
                          <a:ea typeface="+mn-ea"/>
                          <a:cs typeface="+mn-cs"/>
                        </a:rPr>
                        <a:t>21</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US" altLang="ko-KR" sz="1200" b="0" u="none" strike="noStrike" kern="1200" dirty="0">
                          <a:solidFill>
                            <a:schemeClr val="dk1"/>
                          </a:solidFill>
                          <a:effectLst/>
                          <a:latin typeface="+mn-lt"/>
                          <a:ea typeface="+mn-ea"/>
                          <a:cs typeface="+mn-cs"/>
                        </a:rPr>
                        <a:t>29</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US" altLang="ko-KR" sz="1200" b="0" u="none" strike="noStrike" kern="1200">
                          <a:solidFill>
                            <a:schemeClr val="dk1"/>
                          </a:solidFill>
                          <a:effectLst/>
                          <a:latin typeface="+mn-lt"/>
                          <a:ea typeface="+mn-ea"/>
                          <a:cs typeface="+mn-cs"/>
                        </a:rPr>
                        <a:t>22</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US" altLang="ko-KR" sz="1200" b="0" u="none" strike="noStrike" kern="1200" dirty="0">
                          <a:solidFill>
                            <a:schemeClr val="dk1"/>
                          </a:solidFill>
                          <a:effectLst/>
                          <a:latin typeface="+mn-lt"/>
                          <a:ea typeface="+mn-ea"/>
                          <a:cs typeface="+mn-cs"/>
                        </a:rPr>
                        <a:t>17</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alpha val="10000"/>
                      </a:schemeClr>
                    </a:solidFill>
                  </a:tcPr>
                </a:tc>
                <a:tc>
                  <a:txBody>
                    <a:bodyPr/>
                    <a:lstStyle/>
                    <a:p>
                      <a:pPr algn="r" rtl="0" fontAlgn="ctr"/>
                      <a:r>
                        <a:rPr lang="en-US" altLang="ko-KR" sz="1200" b="1" u="none" strike="noStrike" kern="1200" dirty="0">
                          <a:solidFill>
                            <a:schemeClr val="dk1"/>
                          </a:solidFill>
                          <a:effectLst/>
                          <a:latin typeface="+mn-lt"/>
                          <a:ea typeface="+mn-ea"/>
                          <a:cs typeface="+mn-cs"/>
                        </a:rPr>
                        <a:t>20</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vMerge="1">
                  <a:txBody>
                    <a:bodyPr/>
                    <a:lstStyle/>
                    <a:p>
                      <a:pPr algn="r" rtl="0" fontAlgn="ctr"/>
                      <a:endParaRPr lang="en-US" altLang="ko-KR" sz="1200" b="1" u="none" strike="noStrike" kern="1200" dirty="0">
                        <a:solidFill>
                          <a:schemeClr val="dk1"/>
                        </a:solidFill>
                        <a:effectLst/>
                        <a:latin typeface="+mn-lt"/>
                        <a:ea typeface="+mn-ea"/>
                        <a:cs typeface="+mn-cs"/>
                      </a:endParaRP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extLst>
                  <a:ext uri="{0D108BD9-81ED-4DB2-BD59-A6C34878D82A}">
                    <a16:rowId xmlns:a16="http://schemas.microsoft.com/office/drawing/2014/main" val="2903870935"/>
                  </a:ext>
                </a:extLst>
              </a:tr>
              <a:tr h="313083">
                <a:tc>
                  <a:txBody>
                    <a:bodyPr/>
                    <a:lstStyle/>
                    <a:p>
                      <a:pPr marL="0" algn="l" defTabSz="457200" rtl="0" eaLnBrk="1" fontAlgn="ctr" latinLnBrk="0" hangingPunct="1"/>
                      <a:r>
                        <a:rPr lang="en" sz="1200" b="0" u="none" strike="noStrike" kern="1200">
                          <a:solidFill>
                            <a:schemeClr val="dk1"/>
                          </a:solidFill>
                          <a:effectLst/>
                          <a:latin typeface="+mn-lt"/>
                          <a:ea typeface="+mn-ea"/>
                          <a:cs typeface="+mn-cs"/>
                        </a:rPr>
                        <a:t>mths_since_last_delinq</a:t>
                      </a:r>
                    </a:p>
                  </a:txBody>
                  <a:tcPr marL="180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US" altLang="ko-KR" sz="1200" b="0" u="none" strike="noStrike" kern="1200" dirty="0">
                          <a:solidFill>
                            <a:schemeClr val="dk1"/>
                          </a:solidFill>
                          <a:effectLst/>
                          <a:latin typeface="+mn-lt"/>
                          <a:ea typeface="+mn-ea"/>
                          <a:cs typeface="+mn-cs"/>
                        </a:rPr>
                        <a:t>29</a:t>
                      </a:r>
                      <a:r>
                        <a:rPr lang="ko-KR" altLang="en-US" sz="1200" b="0" u="none" strike="noStrike" kern="1200" dirty="0">
                          <a:solidFill>
                            <a:schemeClr val="dk1"/>
                          </a:solidFill>
                          <a:effectLst/>
                          <a:latin typeface="+mn-lt"/>
                          <a:ea typeface="+mn-ea"/>
                          <a:cs typeface="+mn-cs"/>
                        </a:rPr>
                        <a:t>　</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US" altLang="ko-KR" sz="1200" b="0" u="none" strike="noStrike" kern="1200">
                          <a:solidFill>
                            <a:schemeClr val="dk1"/>
                          </a:solidFill>
                          <a:effectLst/>
                          <a:latin typeface="+mn-lt"/>
                          <a:ea typeface="+mn-ea"/>
                          <a:cs typeface="+mn-cs"/>
                        </a:rPr>
                        <a:t>30</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US" altLang="ko-KR" sz="1200" b="0" u="none" strike="noStrike" kern="1200" dirty="0">
                          <a:solidFill>
                            <a:schemeClr val="dk1"/>
                          </a:solidFill>
                          <a:effectLst/>
                          <a:latin typeface="+mn-lt"/>
                          <a:ea typeface="+mn-ea"/>
                          <a:cs typeface="+mn-cs"/>
                        </a:rPr>
                        <a:t>18</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US" altLang="ko-KR" sz="1200" b="0" u="none" strike="noStrike" kern="1200">
                          <a:solidFill>
                            <a:schemeClr val="dk1"/>
                          </a:solidFill>
                          <a:effectLst/>
                          <a:latin typeface="+mn-lt"/>
                          <a:ea typeface="+mn-ea"/>
                          <a:cs typeface="+mn-cs"/>
                        </a:rPr>
                        <a:t>23</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1" u="none" strike="noStrike" kern="1200" dirty="0">
                          <a:solidFill>
                            <a:schemeClr val="dk1"/>
                          </a:solidFill>
                          <a:effectLst/>
                          <a:latin typeface="+mn-lt"/>
                          <a:ea typeface="+mn-ea"/>
                          <a:cs typeface="+mn-cs"/>
                        </a:rPr>
                        <a:t>21</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lumMod val="85000"/>
                      </a:schemeClr>
                    </a:solidFill>
                  </a:tcPr>
                </a:tc>
                <a:tc rowSpan="6">
                  <a:txBody>
                    <a:bodyPr/>
                    <a:lstStyle/>
                    <a:p>
                      <a:pPr marL="0" marR="0" lvl="0" indent="0" algn="ctr" defTabSz="457200" rtl="0" eaLnBrk="1" fontAlgn="ctr" latinLnBrk="0" hangingPunct="1">
                        <a:lnSpc>
                          <a:spcPct val="120000"/>
                        </a:lnSpc>
                        <a:spcBef>
                          <a:spcPts val="0"/>
                        </a:spcBef>
                        <a:spcAft>
                          <a:spcPts val="0"/>
                        </a:spcAft>
                        <a:buClrTx/>
                        <a:buSzTx/>
                        <a:buFontTx/>
                        <a:buNone/>
                        <a:tabLst/>
                        <a:defRPr/>
                      </a:pPr>
                      <a:r>
                        <a:rPr lang="en-US" altLang="ko-KR" sz="1200" b="1" i="0" u="none" strike="noStrike" dirty="0">
                          <a:solidFill>
                            <a:srgbClr val="000000"/>
                          </a:solidFill>
                          <a:effectLst/>
                          <a:latin typeface="Century Gothic" panose="020B0502020202020204" pitchFamily="34" charset="0"/>
                          <a:ea typeface="맑은 고딕" panose="020B0503020000020004" pitchFamily="34" charset="-127"/>
                        </a:rPr>
                        <a:t>Group 2</a:t>
                      </a:r>
                    </a:p>
                    <a:p>
                      <a:pPr marL="0" algn="ctr" defTabSz="457200" rtl="0" eaLnBrk="1" fontAlgn="ctr" latinLnBrk="0" hangingPunct="1">
                        <a:lnSpc>
                          <a:spcPct val="120000"/>
                        </a:lnSpc>
                      </a:pPr>
                      <a:r>
                        <a:rPr lang="en-US" altLang="ko-KR" sz="1200" b="0" i="0" u="none" strike="noStrike" kern="1200" dirty="0">
                          <a:solidFill>
                            <a:srgbClr val="000000"/>
                          </a:solidFill>
                          <a:effectLst/>
                          <a:latin typeface="Century Gothic" panose="020B0502020202020204" pitchFamily="34" charset="0"/>
                          <a:ea typeface="맑은 고딕" panose="020B0503020000020004" pitchFamily="34" charset="-127"/>
                          <a:cs typeface="+mn-cs"/>
                        </a:rPr>
                        <a:t>(2</a:t>
                      </a:r>
                      <a:r>
                        <a:rPr lang="en-US" altLang="ko-KR" sz="1200" b="0" i="0" u="none" strike="noStrike" kern="1200" baseline="30000" dirty="0">
                          <a:solidFill>
                            <a:srgbClr val="000000"/>
                          </a:solidFill>
                          <a:effectLst/>
                          <a:latin typeface="Century Gothic" panose="020B0502020202020204" pitchFamily="34" charset="0"/>
                          <a:ea typeface="맑은 고딕" panose="020B0503020000020004" pitchFamily="34" charset="-127"/>
                          <a:cs typeface="+mn-cs"/>
                        </a:rPr>
                        <a:t>nd</a:t>
                      </a:r>
                      <a:r>
                        <a:rPr lang="en-US" altLang="ko-KR" sz="1200" b="0" i="0" u="none" strike="noStrike" kern="1200" dirty="0">
                          <a:solidFill>
                            <a:srgbClr val="000000"/>
                          </a:solidFill>
                          <a:effectLst/>
                          <a:latin typeface="Century Gothic" panose="020B0502020202020204" pitchFamily="34" charset="0"/>
                          <a:ea typeface="맑은 고딕" panose="020B0503020000020004" pitchFamily="34" charset="-127"/>
                          <a:cs typeface="+mn-cs"/>
                        </a:rPr>
                        <a:t> tier)</a:t>
                      </a:r>
                    </a:p>
                  </a:txBody>
                  <a:tcPr marL="36000" marR="36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65210586"/>
                  </a:ext>
                </a:extLst>
              </a:tr>
              <a:tr h="299486">
                <a:tc>
                  <a:txBody>
                    <a:bodyPr/>
                    <a:lstStyle/>
                    <a:p>
                      <a:pPr marL="0" algn="l" defTabSz="457200" rtl="0" eaLnBrk="1" fontAlgn="ctr" latinLnBrk="0" hangingPunct="1"/>
                      <a:r>
                        <a:rPr lang="en" sz="1200" b="0" u="none" strike="noStrike" kern="1200">
                          <a:solidFill>
                            <a:schemeClr val="dk1"/>
                          </a:solidFill>
                          <a:effectLst/>
                          <a:latin typeface="+mn-lt"/>
                          <a:ea typeface="+mn-ea"/>
                          <a:cs typeface="+mn-cs"/>
                        </a:rPr>
                        <a:t>revol_util</a:t>
                      </a:r>
                    </a:p>
                  </a:txBody>
                  <a:tcPr marL="180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US" altLang="ko-KR" sz="1200" b="0" u="none" strike="noStrike" kern="1200">
                          <a:solidFill>
                            <a:schemeClr val="dk1"/>
                          </a:solidFill>
                          <a:effectLst/>
                          <a:latin typeface="+mn-lt"/>
                          <a:ea typeface="+mn-ea"/>
                          <a:cs typeface="+mn-cs"/>
                        </a:rPr>
                        <a:t>28</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US" altLang="ko-KR" sz="1200" b="0" u="none" strike="noStrike" kern="1200">
                          <a:solidFill>
                            <a:schemeClr val="dk1"/>
                          </a:solidFill>
                          <a:effectLst/>
                          <a:latin typeface="+mn-lt"/>
                          <a:ea typeface="+mn-ea"/>
                          <a:cs typeface="+mn-cs"/>
                        </a:rPr>
                        <a:t>26</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US" altLang="ko-KR" sz="1200" b="0" u="none" strike="noStrike" kern="1200">
                          <a:solidFill>
                            <a:schemeClr val="dk1"/>
                          </a:solidFill>
                          <a:effectLst/>
                          <a:latin typeface="+mn-lt"/>
                          <a:ea typeface="+mn-ea"/>
                          <a:cs typeface="+mn-cs"/>
                        </a:rPr>
                        <a:t>21</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US" altLang="ko-KR" sz="1200" b="0" u="none" strike="noStrike" kern="1200" dirty="0">
                          <a:solidFill>
                            <a:schemeClr val="dk1"/>
                          </a:solidFill>
                          <a:effectLst/>
                          <a:latin typeface="+mn-lt"/>
                          <a:ea typeface="+mn-ea"/>
                          <a:cs typeface="+mn-cs"/>
                        </a:rPr>
                        <a:t>29</a:t>
                      </a:r>
                      <a:r>
                        <a:rPr lang="ko-KR" altLang="en-US" sz="1200" b="0" u="none" strike="noStrike" kern="1200" dirty="0">
                          <a:solidFill>
                            <a:schemeClr val="dk1"/>
                          </a:solidFill>
                          <a:effectLst/>
                          <a:latin typeface="+mn-lt"/>
                          <a:ea typeface="+mn-ea"/>
                          <a:cs typeface="+mn-cs"/>
                        </a:rPr>
                        <a:t>　</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1" u="none" strike="noStrike" kern="1200" dirty="0">
                          <a:solidFill>
                            <a:schemeClr val="dk1"/>
                          </a:solidFill>
                          <a:effectLst/>
                          <a:latin typeface="+mn-lt"/>
                          <a:ea typeface="+mn-ea"/>
                          <a:cs typeface="+mn-cs"/>
                        </a:rPr>
                        <a:t>22</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lumMod val="85000"/>
                      </a:schemeClr>
                    </a:solidFill>
                  </a:tcPr>
                </a:tc>
                <a:tc vMerge="1">
                  <a:txBody>
                    <a:bodyPr/>
                    <a:lstStyle/>
                    <a:p>
                      <a:pPr algn="r" rtl="0" fontAlgn="ctr"/>
                      <a:endParaRPr lang="en-US" altLang="ko-KR" sz="1200" b="1" u="none" strike="noStrike" kern="1200" dirty="0">
                        <a:solidFill>
                          <a:schemeClr val="dk1"/>
                        </a:solidFill>
                        <a:effectLst/>
                        <a:latin typeface="+mn-lt"/>
                        <a:ea typeface="+mn-ea"/>
                        <a:cs typeface="+mn-cs"/>
                      </a:endParaRP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extLst>
                  <a:ext uri="{0D108BD9-81ED-4DB2-BD59-A6C34878D82A}">
                    <a16:rowId xmlns:a16="http://schemas.microsoft.com/office/drawing/2014/main" val="4285103942"/>
                  </a:ext>
                </a:extLst>
              </a:tr>
              <a:tr h="313083">
                <a:tc>
                  <a:txBody>
                    <a:bodyPr/>
                    <a:lstStyle/>
                    <a:p>
                      <a:pPr marL="0" algn="l" defTabSz="457200" rtl="0" eaLnBrk="1" fontAlgn="ctr" latinLnBrk="0" hangingPunct="1"/>
                      <a:r>
                        <a:rPr lang="en" sz="1200" b="0" u="none" strike="noStrike" kern="1200" dirty="0" err="1">
                          <a:solidFill>
                            <a:schemeClr val="dk1"/>
                          </a:solidFill>
                          <a:effectLst/>
                          <a:latin typeface="+mn-lt"/>
                          <a:ea typeface="+mn-ea"/>
                          <a:cs typeface="+mn-cs"/>
                        </a:rPr>
                        <a:t>revol_bal</a:t>
                      </a:r>
                      <a:endParaRPr lang="en" sz="1200" b="0" u="none" strike="noStrike" kern="1200" dirty="0">
                        <a:solidFill>
                          <a:schemeClr val="dk1"/>
                        </a:solidFill>
                        <a:effectLst/>
                        <a:latin typeface="+mn-lt"/>
                        <a:ea typeface="+mn-ea"/>
                        <a:cs typeface="+mn-cs"/>
                      </a:endParaRPr>
                    </a:p>
                  </a:txBody>
                  <a:tcPr marL="180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US" altLang="ko-KR" sz="1200" b="0" u="none" strike="noStrike" kern="1200" dirty="0">
                          <a:solidFill>
                            <a:schemeClr val="dk1"/>
                          </a:solidFill>
                          <a:effectLst/>
                          <a:latin typeface="+mn-lt"/>
                          <a:ea typeface="+mn-ea"/>
                          <a:cs typeface="+mn-cs"/>
                        </a:rPr>
                        <a:t>34</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US" altLang="ko-KR" sz="1200" b="0" u="none" strike="noStrike" kern="1200">
                          <a:solidFill>
                            <a:schemeClr val="dk1"/>
                          </a:solidFill>
                          <a:effectLst/>
                          <a:latin typeface="+mn-lt"/>
                          <a:ea typeface="+mn-ea"/>
                          <a:cs typeface="+mn-cs"/>
                        </a:rPr>
                        <a:t>24</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US" altLang="ko-KR" sz="1200" b="0" u="none" strike="noStrike" kern="1200" dirty="0">
                          <a:solidFill>
                            <a:schemeClr val="dk1"/>
                          </a:solidFill>
                          <a:effectLst/>
                          <a:latin typeface="+mn-lt"/>
                          <a:ea typeface="+mn-ea"/>
                          <a:cs typeface="+mn-cs"/>
                        </a:rPr>
                        <a:t>19</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US" altLang="ko-KR" sz="1200" b="0" u="none" strike="noStrike" kern="1200" dirty="0">
                          <a:solidFill>
                            <a:schemeClr val="dk1"/>
                          </a:solidFill>
                          <a:effectLst/>
                          <a:latin typeface="+mn-lt"/>
                          <a:ea typeface="+mn-ea"/>
                          <a:cs typeface="+mn-cs"/>
                        </a:rPr>
                        <a:t>35</a:t>
                      </a:r>
                      <a:r>
                        <a:rPr lang="ko-KR" altLang="en-US" sz="1200" b="0" u="none" strike="noStrike" kern="1200" dirty="0">
                          <a:solidFill>
                            <a:schemeClr val="dk1"/>
                          </a:solidFill>
                          <a:effectLst/>
                          <a:latin typeface="+mn-lt"/>
                          <a:ea typeface="+mn-ea"/>
                          <a:cs typeface="+mn-cs"/>
                        </a:rPr>
                        <a:t>　</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algn="r" rtl="0" fontAlgn="ctr"/>
                      <a:r>
                        <a:rPr lang="en-US" altLang="ko-KR" sz="1200" b="1" u="none" strike="noStrike" kern="1200" dirty="0">
                          <a:solidFill>
                            <a:schemeClr val="dk1"/>
                          </a:solidFill>
                          <a:effectLst/>
                          <a:latin typeface="+mn-lt"/>
                          <a:ea typeface="+mn-ea"/>
                          <a:cs typeface="+mn-cs"/>
                        </a:rPr>
                        <a:t>23</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lumMod val="85000"/>
                      </a:schemeClr>
                    </a:solidFill>
                  </a:tcPr>
                </a:tc>
                <a:tc vMerge="1">
                  <a:txBody>
                    <a:bodyPr/>
                    <a:lstStyle/>
                    <a:p>
                      <a:pPr algn="r" rtl="0" fontAlgn="ctr"/>
                      <a:endParaRPr lang="en-US" altLang="ko-KR" sz="1200" b="1" u="none" strike="noStrike" kern="1200" dirty="0">
                        <a:solidFill>
                          <a:schemeClr val="dk1"/>
                        </a:solidFill>
                        <a:effectLst/>
                        <a:latin typeface="+mn-lt"/>
                        <a:ea typeface="+mn-ea"/>
                        <a:cs typeface="+mn-cs"/>
                      </a:endParaRP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extLst>
                  <a:ext uri="{0D108BD9-81ED-4DB2-BD59-A6C34878D82A}">
                    <a16:rowId xmlns:a16="http://schemas.microsoft.com/office/drawing/2014/main" val="3480286581"/>
                  </a:ext>
                </a:extLst>
              </a:tr>
              <a:tr h="313083">
                <a:tc>
                  <a:txBody>
                    <a:bodyPr/>
                    <a:lstStyle/>
                    <a:p>
                      <a:pPr algn="l" rtl="0" fontAlgn="ctr"/>
                      <a:r>
                        <a:rPr lang="en" sz="1200" b="0" i="0" u="none" strike="noStrike" dirty="0" err="1">
                          <a:solidFill>
                            <a:srgbClr val="000000"/>
                          </a:solidFill>
                          <a:effectLst/>
                          <a:latin typeface="Century Gothic" panose="020B0502020202020204" pitchFamily="34" charset="0"/>
                          <a:ea typeface="맑은 고딕" panose="020B0503020000020004" pitchFamily="34" charset="-127"/>
                        </a:rPr>
                        <a:t>mths_since_rcnt_il</a:t>
                      </a:r>
                      <a:endParaRPr lang="en" sz="1200" b="0" i="0" u="none" strike="noStrike" dirty="0">
                        <a:solidFill>
                          <a:srgbClr val="000000"/>
                        </a:solidFill>
                        <a:effectLst/>
                        <a:latin typeface="Century Gothic" panose="020B0502020202020204" pitchFamily="34" charset="0"/>
                        <a:ea typeface="맑은 고딕" panose="020B0503020000020004" pitchFamily="34" charset="-127"/>
                      </a:endParaRPr>
                    </a:p>
                  </a:txBody>
                  <a:tcPr marL="180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US" altLang="ko-KR" sz="1200" b="0" u="none" strike="noStrike" kern="1200" dirty="0">
                          <a:solidFill>
                            <a:schemeClr val="dk1"/>
                          </a:solidFill>
                          <a:effectLst/>
                          <a:latin typeface="+mn-lt"/>
                          <a:ea typeface="+mn-ea"/>
                          <a:cs typeface="+mn-cs"/>
                        </a:rPr>
                        <a:t>32</a:t>
                      </a:r>
                      <a:r>
                        <a:rPr lang="ko-KR" altLang="en-US" sz="1200" b="0" u="none" strike="noStrike" kern="1200" dirty="0">
                          <a:solidFill>
                            <a:schemeClr val="dk1"/>
                          </a:solidFill>
                          <a:effectLst/>
                          <a:latin typeface="+mn-lt"/>
                          <a:ea typeface="+mn-ea"/>
                          <a:cs typeface="+mn-cs"/>
                        </a:rPr>
                        <a:t>　</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US" altLang="ko-KR" sz="1200" b="0" u="none" strike="noStrike" kern="1200">
                          <a:solidFill>
                            <a:schemeClr val="dk1"/>
                          </a:solidFill>
                          <a:effectLst/>
                          <a:latin typeface="+mn-lt"/>
                          <a:ea typeface="+mn-ea"/>
                          <a:cs typeface="+mn-cs"/>
                        </a:rPr>
                        <a:t>37</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US" altLang="ko-KR" sz="1200" b="0" u="none" strike="noStrike" kern="1200" dirty="0">
                          <a:solidFill>
                            <a:schemeClr val="dk1"/>
                          </a:solidFill>
                          <a:effectLst/>
                          <a:latin typeface="+mn-lt"/>
                          <a:ea typeface="+mn-ea"/>
                          <a:cs typeface="+mn-cs"/>
                        </a:rPr>
                        <a:t>27</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US" altLang="ko-KR" sz="1200" b="0" u="none" strike="noStrike" kern="1200" dirty="0">
                          <a:solidFill>
                            <a:schemeClr val="dk1"/>
                          </a:solidFill>
                          <a:effectLst/>
                          <a:latin typeface="+mn-lt"/>
                          <a:ea typeface="+mn-ea"/>
                          <a:cs typeface="+mn-cs"/>
                        </a:rPr>
                        <a:t>14</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marR="0" lvl="0" indent="0" algn="r" defTabSz="457200" rtl="0" eaLnBrk="1" fontAlgn="ctr" latinLnBrk="0" hangingPunct="1">
                        <a:lnSpc>
                          <a:spcPct val="100000"/>
                        </a:lnSpc>
                        <a:spcBef>
                          <a:spcPts val="0"/>
                        </a:spcBef>
                        <a:spcAft>
                          <a:spcPts val="0"/>
                        </a:spcAft>
                        <a:buClrTx/>
                        <a:buSzTx/>
                        <a:buFontTx/>
                        <a:buNone/>
                        <a:tabLst/>
                        <a:defRPr/>
                      </a:pPr>
                      <a:r>
                        <a:rPr lang="en" altLang="ko-KR" sz="1200" b="1" u="none" strike="noStrike" kern="1200" noProof="0" dirty="0">
                          <a:solidFill>
                            <a:schemeClr val="dk1"/>
                          </a:solidFill>
                          <a:effectLst/>
                          <a:latin typeface="+mn-lt"/>
                          <a:ea typeface="+mn-ea"/>
                          <a:cs typeface="+mn-cs"/>
                        </a:rPr>
                        <a:t>24</a:t>
                      </a:r>
                    </a:p>
                  </a:txBody>
                  <a:tcPr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lumMod val="85000"/>
                      </a:schemeClr>
                    </a:solidFill>
                  </a:tcPr>
                </a:tc>
                <a:tc vMerge="1">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endParaRPr kumimoji="0" lang="en" altLang="ko-KR" sz="1400" b="1" i="0" u="none" strike="noStrike" kern="1200" cap="none" spc="0" normalizeH="0" baseline="0" noProof="0" dirty="0">
                        <a:ln>
                          <a:noFill/>
                        </a:ln>
                        <a:solidFill>
                          <a:srgbClr val="000000"/>
                        </a:solidFill>
                        <a:effectLst/>
                        <a:uLnTx/>
                        <a:uFillTx/>
                        <a:latin typeface="Century Gothic" panose="020B0502020202020204" pitchFamily="34" charset="0"/>
                        <a:ea typeface="맑은 고딕" panose="020B0503020000020004" pitchFamily="34" charset="-127"/>
                        <a:cs typeface="+mn-cs"/>
                      </a:endParaRPr>
                    </a:p>
                  </a:txBody>
                  <a:tcPr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extLst>
                  <a:ext uri="{0D108BD9-81ED-4DB2-BD59-A6C34878D82A}">
                    <a16:rowId xmlns:a16="http://schemas.microsoft.com/office/drawing/2014/main" val="1478274331"/>
                  </a:ext>
                </a:extLst>
              </a:tr>
              <a:tr h="313083">
                <a:tc>
                  <a:txBody>
                    <a:bodyPr/>
                    <a:lstStyle/>
                    <a:p>
                      <a:pPr algn="ctr" rtl="0" fontAlgn="ctr"/>
                      <a:r>
                        <a:rPr lang="en" sz="1200" b="0" i="0" u="none" strike="noStrike" dirty="0">
                          <a:solidFill>
                            <a:srgbClr val="000000"/>
                          </a:solidFill>
                          <a:effectLst/>
                          <a:latin typeface="Century Gothic" panose="020B0502020202020204" pitchFamily="34" charset="0"/>
                          <a:ea typeface="맑은 고딕" panose="020B0503020000020004" pitchFamily="34" charset="-127"/>
                        </a:rPr>
                        <a:t>…</a:t>
                      </a:r>
                    </a:p>
                  </a:txBody>
                  <a:tcPr marL="180000" marR="3563"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r>
                        <a:rPr kumimoji="0" lang="en" altLang="ko-KR" sz="1400" b="1" i="0" u="none" strike="noStrike" kern="1200" cap="none" spc="0" normalizeH="0" baseline="0" noProof="0">
                          <a:ln>
                            <a:noFill/>
                          </a:ln>
                          <a:solidFill>
                            <a:srgbClr val="000000"/>
                          </a:solidFill>
                          <a:effectLst/>
                          <a:uLnTx/>
                          <a:uFillTx/>
                          <a:latin typeface="Century Gothic" panose="020B0502020202020204" pitchFamily="34" charset="0"/>
                          <a:ea typeface="맑은 고딕" panose="020B0503020000020004" pitchFamily="34" charset="-127"/>
                          <a:cs typeface="+mn-cs"/>
                        </a:rPr>
                        <a:t>…</a:t>
                      </a:r>
                      <a:endParaRPr kumimoji="0" lang="en" altLang="ko-KR" sz="1400" b="1" i="0" u="none" strike="noStrike" kern="1200" cap="none" spc="0" normalizeH="0" baseline="0" noProof="0" dirty="0">
                        <a:ln>
                          <a:noFill/>
                        </a:ln>
                        <a:solidFill>
                          <a:srgbClr val="000000"/>
                        </a:solidFill>
                        <a:effectLst/>
                        <a:uLnTx/>
                        <a:uFillTx/>
                        <a:latin typeface="Century Gothic" panose="020B0502020202020204" pitchFamily="34" charset="0"/>
                        <a:ea typeface="맑은 고딕" panose="020B0503020000020004" pitchFamily="34" charset="-127"/>
                        <a:cs typeface="+mn-cs"/>
                      </a:endParaRPr>
                    </a:p>
                  </a:txBody>
                  <a:tcPr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r>
                        <a:rPr kumimoji="0" lang="en" altLang="ko-KR" sz="1400" b="1" i="0" u="none" strike="noStrike" kern="1200" cap="none" spc="0" normalizeH="0" baseline="0" noProof="0">
                          <a:ln>
                            <a:noFill/>
                          </a:ln>
                          <a:solidFill>
                            <a:srgbClr val="000000"/>
                          </a:solidFill>
                          <a:effectLst/>
                          <a:uLnTx/>
                          <a:uFillTx/>
                          <a:latin typeface="Century Gothic" panose="020B0502020202020204" pitchFamily="34" charset="0"/>
                          <a:ea typeface="맑은 고딕" panose="020B0503020000020004" pitchFamily="34" charset="-127"/>
                          <a:cs typeface="+mn-cs"/>
                        </a:rPr>
                        <a:t>…</a:t>
                      </a:r>
                      <a:endParaRPr kumimoji="0" lang="en" altLang="ko-KR" sz="1400" b="1" i="0" u="none" strike="noStrike" kern="1200" cap="none" spc="0" normalizeH="0" baseline="0" noProof="0" dirty="0">
                        <a:ln>
                          <a:noFill/>
                        </a:ln>
                        <a:solidFill>
                          <a:srgbClr val="000000"/>
                        </a:solidFill>
                        <a:effectLst/>
                        <a:uLnTx/>
                        <a:uFillTx/>
                        <a:latin typeface="Century Gothic" panose="020B0502020202020204" pitchFamily="34" charset="0"/>
                        <a:ea typeface="맑은 고딕" panose="020B0503020000020004" pitchFamily="34" charset="-127"/>
                        <a:cs typeface="+mn-cs"/>
                      </a:endParaRPr>
                    </a:p>
                  </a:txBody>
                  <a:tcPr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r>
                        <a:rPr kumimoji="0" lang="en" altLang="ko-KR" sz="1400" b="1" i="0" u="none" strike="noStrike" kern="1200" cap="none" spc="0" normalizeH="0" baseline="0" noProof="0" dirty="0">
                          <a:ln>
                            <a:noFill/>
                          </a:ln>
                          <a:solidFill>
                            <a:srgbClr val="000000"/>
                          </a:solidFill>
                          <a:effectLst/>
                          <a:uLnTx/>
                          <a:uFillTx/>
                          <a:latin typeface="Century Gothic" panose="020B0502020202020204" pitchFamily="34" charset="0"/>
                          <a:ea typeface="맑은 고딕" panose="020B0503020000020004" pitchFamily="34" charset="-127"/>
                          <a:cs typeface="+mn-cs"/>
                        </a:rPr>
                        <a:t>…</a:t>
                      </a:r>
                    </a:p>
                  </a:txBody>
                  <a:tcPr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r>
                        <a:rPr kumimoji="0" lang="en" altLang="ko-KR" sz="1400" b="1" i="0" u="none" strike="noStrike" kern="1200" cap="none" spc="0" normalizeH="0" baseline="0" noProof="0" dirty="0">
                          <a:ln>
                            <a:noFill/>
                          </a:ln>
                          <a:solidFill>
                            <a:srgbClr val="000000"/>
                          </a:solidFill>
                          <a:effectLst/>
                          <a:uLnTx/>
                          <a:uFillTx/>
                          <a:latin typeface="Century Gothic" panose="020B0502020202020204" pitchFamily="34" charset="0"/>
                          <a:ea typeface="맑은 고딕" panose="020B0503020000020004" pitchFamily="34" charset="-127"/>
                          <a:cs typeface="+mn-cs"/>
                        </a:rPr>
                        <a:t>…</a:t>
                      </a:r>
                    </a:p>
                  </a:txBody>
                  <a:tcPr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tc>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r>
                        <a:rPr kumimoji="0" lang="en" altLang="ko-KR" sz="1400" b="1" i="0" u="none" strike="noStrike" kern="1200" cap="none" spc="0" normalizeH="0" baseline="0" noProof="0" dirty="0">
                          <a:ln>
                            <a:noFill/>
                          </a:ln>
                          <a:solidFill>
                            <a:srgbClr val="000000"/>
                          </a:solidFill>
                          <a:effectLst/>
                          <a:uLnTx/>
                          <a:uFillTx/>
                          <a:latin typeface="Century Gothic" panose="020B0502020202020204" pitchFamily="34" charset="0"/>
                          <a:ea typeface="맑은 고딕" panose="020B0503020000020004" pitchFamily="34" charset="-127"/>
                          <a:cs typeface="+mn-cs"/>
                        </a:rPr>
                        <a:t>…</a:t>
                      </a:r>
                    </a:p>
                  </a:txBody>
                  <a:tcPr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lumMod val="85000"/>
                      </a:schemeClr>
                    </a:solidFill>
                  </a:tcPr>
                </a:tc>
                <a:tc vMerge="1">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endParaRPr kumimoji="0" lang="en" altLang="ko-KR" sz="1400" b="1" i="0" u="none" strike="noStrike" kern="1200" cap="none" spc="0" normalizeH="0" baseline="0" noProof="0" dirty="0">
                        <a:ln>
                          <a:noFill/>
                        </a:ln>
                        <a:solidFill>
                          <a:srgbClr val="000000"/>
                        </a:solidFill>
                        <a:effectLst/>
                        <a:uLnTx/>
                        <a:uFillTx/>
                        <a:latin typeface="Century Gothic" panose="020B0502020202020204" pitchFamily="34" charset="0"/>
                        <a:ea typeface="맑은 고딕" panose="020B0503020000020004" pitchFamily="34" charset="-127"/>
                        <a:cs typeface="+mn-cs"/>
                      </a:endParaRPr>
                    </a:p>
                  </a:txBody>
                  <a:tcPr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extLst>
                  <a:ext uri="{0D108BD9-81ED-4DB2-BD59-A6C34878D82A}">
                    <a16:rowId xmlns:a16="http://schemas.microsoft.com/office/drawing/2014/main" val="661123867"/>
                  </a:ext>
                </a:extLst>
              </a:tr>
              <a:tr h="313083">
                <a:tc>
                  <a:txBody>
                    <a:bodyPr/>
                    <a:lstStyle/>
                    <a:p>
                      <a:pPr algn="l" rtl="0" fontAlgn="ctr"/>
                      <a:r>
                        <a:rPr lang="en" sz="1200" b="0" i="0" u="none" strike="noStrike" dirty="0" err="1">
                          <a:solidFill>
                            <a:srgbClr val="000000"/>
                          </a:solidFill>
                          <a:effectLst/>
                          <a:latin typeface="Century Gothic" panose="020B0502020202020204" pitchFamily="34" charset="0"/>
                          <a:ea typeface="맑은 고딕" panose="020B0503020000020004" pitchFamily="34" charset="-127"/>
                        </a:rPr>
                        <a:t>grade_D</a:t>
                      </a:r>
                      <a:endParaRPr lang="en" sz="1200" b="0" i="0" u="none" strike="noStrike" dirty="0">
                        <a:solidFill>
                          <a:srgbClr val="000000"/>
                        </a:solidFill>
                        <a:effectLst/>
                        <a:latin typeface="Century Gothic" panose="020B0502020202020204" pitchFamily="34" charset="0"/>
                        <a:ea typeface="맑은 고딕" panose="020B0503020000020004" pitchFamily="34" charset="-127"/>
                      </a:endParaRPr>
                    </a:p>
                  </a:txBody>
                  <a:tcPr marL="180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US" altLang="ko-KR" sz="1200" b="0" u="none" strike="noStrike" kern="1200" dirty="0">
                          <a:solidFill>
                            <a:schemeClr val="dk1"/>
                          </a:solidFill>
                          <a:effectLst/>
                          <a:latin typeface="+mn-lt"/>
                          <a:ea typeface="+mn-ea"/>
                          <a:cs typeface="+mn-cs"/>
                        </a:rPr>
                        <a:t>11</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ko-KR" altLang="en-US" sz="1200" b="0" u="none" strike="noStrike" kern="1200" dirty="0">
                          <a:solidFill>
                            <a:schemeClr val="dk1"/>
                          </a:solidFill>
                          <a:effectLst/>
                          <a:latin typeface="+mn-lt"/>
                          <a:ea typeface="+mn-ea"/>
                          <a:cs typeface="+mn-cs"/>
                        </a:rPr>
                        <a:t>　</a:t>
                      </a:r>
                      <a:r>
                        <a:rPr lang="en-US" altLang="ko-KR" sz="1200" b="0" u="none" strike="noStrike" kern="1200" dirty="0">
                          <a:solidFill>
                            <a:schemeClr val="dk1"/>
                          </a:solidFill>
                          <a:effectLst/>
                          <a:latin typeface="+mn-lt"/>
                          <a:ea typeface="+mn-ea"/>
                          <a:cs typeface="+mn-cs"/>
                        </a:rPr>
                        <a:t>20</a:t>
                      </a:r>
                      <a:endParaRPr lang="ko-KR" altLang="en-US" sz="1200" b="0" u="none" strike="noStrike" kern="1200" dirty="0">
                        <a:solidFill>
                          <a:schemeClr val="dk1"/>
                        </a:solidFill>
                        <a:effectLst/>
                        <a:latin typeface="+mn-lt"/>
                        <a:ea typeface="+mn-ea"/>
                        <a:cs typeface="+mn-cs"/>
                      </a:endParaRP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US" altLang="ko-KR" sz="1200" b="0" u="none" strike="noStrike" kern="1200">
                          <a:solidFill>
                            <a:schemeClr val="dk1"/>
                          </a:solidFill>
                          <a:effectLst/>
                          <a:latin typeface="+mn-lt"/>
                          <a:ea typeface="+mn-ea"/>
                          <a:cs typeface="+mn-cs"/>
                        </a:rPr>
                        <a:t>75</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alpha val="10000"/>
                      </a:schemeClr>
                    </a:solidFill>
                  </a:tcPr>
                </a:tc>
                <a:tc>
                  <a:txBody>
                    <a:bodyPr/>
                    <a:lstStyle/>
                    <a:p>
                      <a:pPr marL="0" algn="r" defTabSz="457200" rtl="0" eaLnBrk="1" fontAlgn="ctr" latinLnBrk="0" hangingPunct="1"/>
                      <a:r>
                        <a:rPr lang="en-US" altLang="ko-KR" sz="1200" b="0" u="none" strike="noStrike" kern="1200" dirty="0">
                          <a:solidFill>
                            <a:schemeClr val="dk1"/>
                          </a:solidFill>
                          <a:effectLst/>
                          <a:latin typeface="+mn-lt"/>
                          <a:ea typeface="+mn-ea"/>
                          <a:cs typeface="+mn-cs"/>
                        </a:rPr>
                        <a:t>36</a:t>
                      </a:r>
                    </a:p>
                  </a:txBody>
                  <a:tcPr marL="9525" marR="144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alpha val="10000"/>
                      </a:schemeClr>
                    </a:solidFill>
                  </a:tcPr>
                </a:tc>
                <a:tc>
                  <a:txBody>
                    <a:bodyPr/>
                    <a:lstStyle/>
                    <a:p>
                      <a:pPr algn="r" rtl="0" fontAlgn="ctr"/>
                      <a:r>
                        <a:rPr lang="en-US" altLang="ko-KR" sz="1200" b="1" i="0" u="none" strike="noStrike" dirty="0">
                          <a:solidFill>
                            <a:srgbClr val="000000"/>
                          </a:solidFill>
                          <a:effectLst/>
                          <a:latin typeface="Century Gothic" panose="020B0502020202020204" pitchFamily="34" charset="0"/>
                          <a:ea typeface="맑은 고딕" panose="020B0503020000020004" pitchFamily="34" charset="-127"/>
                        </a:rPr>
                        <a:t>40</a:t>
                      </a: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vMerge="1">
                  <a:txBody>
                    <a:bodyPr/>
                    <a:lstStyle/>
                    <a:p>
                      <a:pPr algn="r" rtl="0" fontAlgn="ctr"/>
                      <a:endParaRPr lang="en-US" altLang="ko-KR" sz="1200" b="1" i="0" u="none" strike="noStrike" dirty="0">
                        <a:solidFill>
                          <a:srgbClr val="000000"/>
                        </a:solidFill>
                        <a:effectLst/>
                        <a:latin typeface="Century Gothic" panose="020B0502020202020204" pitchFamily="34" charset="0"/>
                        <a:ea typeface="맑은 고딕" panose="020B0503020000020004" pitchFamily="34" charset="-127"/>
                      </a:endParaRPr>
                    </a:p>
                  </a:txBody>
                  <a:tcPr marL="3563" marR="180000" marT="0"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bg1">
                        <a:alpha val="10000"/>
                      </a:schemeClr>
                    </a:solidFill>
                  </a:tcPr>
                </a:tc>
                <a:extLst>
                  <a:ext uri="{0D108BD9-81ED-4DB2-BD59-A6C34878D82A}">
                    <a16:rowId xmlns:a16="http://schemas.microsoft.com/office/drawing/2014/main" val="3963879139"/>
                  </a:ext>
                </a:extLst>
              </a:tr>
            </a:tbl>
          </a:graphicData>
        </a:graphic>
      </p:graphicFrame>
      <p:sp>
        <p:nvSpPr>
          <p:cNvPr id="35" name="TextBox 34">
            <a:extLst>
              <a:ext uri="{FF2B5EF4-FFF2-40B4-BE49-F238E27FC236}">
                <a16:creationId xmlns:a16="http://schemas.microsoft.com/office/drawing/2014/main" id="{D304F677-82DF-B14D-A587-F35529C1011E}"/>
              </a:ext>
            </a:extLst>
          </p:cNvPr>
          <p:cNvSpPr txBox="1"/>
          <p:nvPr/>
        </p:nvSpPr>
        <p:spPr>
          <a:xfrm>
            <a:off x="2611256" y="1260087"/>
            <a:ext cx="6854280" cy="369332"/>
          </a:xfrm>
          <a:prstGeom prst="rect">
            <a:avLst/>
          </a:prstGeom>
          <a:noFill/>
        </p:spPr>
        <p:txBody>
          <a:bodyPr wrap="square" rtlCol="0">
            <a:spAutoFit/>
          </a:bodyPr>
          <a:lstStyle/>
          <a:p>
            <a:pPr algn="ctr"/>
            <a:r>
              <a:rPr kumimoji="1" lang="en-US" altLang="ko-KR" dirty="0">
                <a:latin typeface="Calibri" panose="020F0502020204030204" pitchFamily="34" charset="0"/>
                <a:cs typeface="Calibri" panose="020F0502020204030204" pitchFamily="34" charset="0"/>
              </a:rPr>
              <a:t>[ Model fitting &amp; Feature importance   ⥤ </a:t>
            </a:r>
            <a:r>
              <a:rPr kumimoji="1" lang="en-US" altLang="ko-KR" b="1" dirty="0">
                <a:latin typeface="Calibri" panose="020F0502020204030204" pitchFamily="34" charset="0"/>
                <a:cs typeface="Calibri" panose="020F0502020204030204" pitchFamily="34" charset="0"/>
              </a:rPr>
              <a:t>  Feature selection ]</a:t>
            </a:r>
            <a:endParaRPr kumimoji="1" lang="ko-KR" altLang="en-US" b="1" dirty="0">
              <a:latin typeface="Calibri" panose="020F0502020204030204" pitchFamily="34" charset="0"/>
              <a:cs typeface="Calibri" panose="020F0502020204030204" pitchFamily="34" charset="0"/>
            </a:endParaRPr>
          </a:p>
        </p:txBody>
      </p:sp>
      <p:sp>
        <p:nvSpPr>
          <p:cNvPr id="38" name="오른쪽 화살표[R] 37">
            <a:extLst>
              <a:ext uri="{FF2B5EF4-FFF2-40B4-BE49-F238E27FC236}">
                <a16:creationId xmlns:a16="http://schemas.microsoft.com/office/drawing/2014/main" id="{2CA47120-ED2F-6541-B31E-1C0D5D132C18}"/>
              </a:ext>
            </a:extLst>
          </p:cNvPr>
          <p:cNvSpPr/>
          <p:nvPr/>
        </p:nvSpPr>
        <p:spPr>
          <a:xfrm>
            <a:off x="2014670" y="3770230"/>
            <a:ext cx="685766" cy="557443"/>
          </a:xfrm>
          <a:prstGeom prst="rightArrow">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39" name="오른쪽 화살표[R] 38">
            <a:extLst>
              <a:ext uri="{FF2B5EF4-FFF2-40B4-BE49-F238E27FC236}">
                <a16:creationId xmlns:a16="http://schemas.microsoft.com/office/drawing/2014/main" id="{51A807E9-00A6-8043-8D85-30D16F0841A4}"/>
              </a:ext>
            </a:extLst>
          </p:cNvPr>
          <p:cNvSpPr/>
          <p:nvPr/>
        </p:nvSpPr>
        <p:spPr>
          <a:xfrm>
            <a:off x="9405090" y="2927312"/>
            <a:ext cx="586405" cy="437923"/>
          </a:xfrm>
          <a:prstGeom prst="rightArrow">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43" name="오른쪽 화살표[R] 42">
            <a:extLst>
              <a:ext uri="{FF2B5EF4-FFF2-40B4-BE49-F238E27FC236}">
                <a16:creationId xmlns:a16="http://schemas.microsoft.com/office/drawing/2014/main" id="{3D418865-79E0-AF4C-B795-50AEBE7F3EDC}"/>
              </a:ext>
            </a:extLst>
          </p:cNvPr>
          <p:cNvSpPr/>
          <p:nvPr/>
        </p:nvSpPr>
        <p:spPr>
          <a:xfrm>
            <a:off x="9405090" y="5086121"/>
            <a:ext cx="586405" cy="437923"/>
          </a:xfrm>
          <a:prstGeom prst="rightArrow">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45" name="Title 1">
            <a:extLst>
              <a:ext uri="{FF2B5EF4-FFF2-40B4-BE49-F238E27FC236}">
                <a16:creationId xmlns:a16="http://schemas.microsoft.com/office/drawing/2014/main" id="{F574FF28-BACD-2C4F-BA6D-56569231F9B1}"/>
              </a:ext>
            </a:extLst>
          </p:cNvPr>
          <p:cNvSpPr>
            <a:spLocks noGrp="1"/>
          </p:cNvSpPr>
          <p:nvPr>
            <p:ph type="title"/>
          </p:nvPr>
        </p:nvSpPr>
        <p:spPr>
          <a:xfrm>
            <a:off x="1704262" y="342745"/>
            <a:ext cx="10040949" cy="542560"/>
          </a:xfrm>
        </p:spPr>
        <p:txBody>
          <a:bodyPr>
            <a:normAutofit/>
          </a:bodyPr>
          <a:lstStyle/>
          <a:p>
            <a:r>
              <a:rPr lang="en-US" sz="2400" b="1" dirty="0"/>
              <a:t>Feature selection based on the importance from 4 Algorithms </a:t>
            </a:r>
            <a:endParaRPr lang="en-US" sz="2800" b="1" dirty="0"/>
          </a:p>
        </p:txBody>
      </p:sp>
      <p:sp>
        <p:nvSpPr>
          <p:cNvPr id="47" name="모서리가 둥근 직사각형 46">
            <a:extLst>
              <a:ext uri="{FF2B5EF4-FFF2-40B4-BE49-F238E27FC236}">
                <a16:creationId xmlns:a16="http://schemas.microsoft.com/office/drawing/2014/main" id="{C3DCA69A-828E-864B-9E34-ADF1C2775F5A}"/>
              </a:ext>
            </a:extLst>
          </p:cNvPr>
          <p:cNvSpPr/>
          <p:nvPr/>
        </p:nvSpPr>
        <p:spPr>
          <a:xfrm>
            <a:off x="10063016" y="4728048"/>
            <a:ext cx="1685912" cy="1145106"/>
          </a:xfrm>
          <a:prstGeom prst="roundRect">
            <a:avLst>
              <a:gd name="adj" fmla="val 1324"/>
            </a:avLst>
          </a:prstGeom>
          <a:solidFill>
            <a:srgbClr val="4F81BD">
              <a:lumMod val="20000"/>
              <a:lumOff val="80000"/>
            </a:srgbClr>
          </a:solidFill>
          <a:ln w="3175" cap="flat" cmpd="sng" algn="ctr">
            <a:solidFill>
              <a:sysClr val="window" lastClr="FFFFFF">
                <a:lumMod val="85000"/>
              </a:sysClr>
            </a:solidFill>
            <a:prstDash val="solid"/>
          </a:ln>
          <a:effectLst/>
        </p:spPr>
        <p:txBody>
          <a:bodyPr rot="0" spcFirstLastPara="0" vertOverflow="overflow" horzOverflow="overflow" vert="horz" wrap="square" lIns="91440" tIns="72000" rIns="91440" bIns="45720" numCol="1" spcCol="0" rtlCol="0" fromWordArt="0" anchor="t" anchorCtr="0" forceAA="0" compatLnSpc="1">
            <a:prstTxWarp prst="textNoShape">
              <a:avLst/>
            </a:prstTxWarp>
            <a:noAutofit/>
          </a:bodyPr>
          <a:lstStyle/>
          <a:p>
            <a:pPr lvl="0" algn="ctr" defTabSz="914400" fontAlgn="ctr" latinLnBrk="1">
              <a:spcBef>
                <a:spcPct val="0"/>
              </a:spcBef>
              <a:spcAft>
                <a:spcPct val="0"/>
              </a:spcAft>
            </a:pPr>
            <a:r>
              <a:rPr kumimoji="1" lang="en-US" altLang="ko-KR" sz="1600" b="1" dirty="0">
                <a:solidFill>
                  <a:prstClr val="black"/>
                </a:solidFill>
                <a:latin typeface="Tahoma" panose="020B0604030504040204" pitchFamily="34" charset="0"/>
                <a:ea typeface="굴림" pitchFamily="50" charset="-127"/>
                <a:cs typeface="Tahoma" panose="020B0604030504040204" pitchFamily="34" charset="0"/>
              </a:rPr>
              <a:t>Modeling</a:t>
            </a:r>
          </a:p>
          <a:p>
            <a:pPr lvl="0" algn="ctr" defTabSz="914400" fontAlgn="ctr" latinLnBrk="1">
              <a:spcBef>
                <a:spcPct val="0"/>
              </a:spcBef>
              <a:spcAft>
                <a:spcPct val="0"/>
              </a:spcAft>
            </a:pPr>
            <a:r>
              <a:rPr kumimoji="1" lang="en-US" altLang="ko-KR" sz="1600" b="1" kern="0" dirty="0">
                <a:solidFill>
                  <a:prstClr val="black"/>
                </a:solidFill>
                <a:latin typeface="Tahoma" panose="020B0604030504040204" pitchFamily="34" charset="0"/>
                <a:ea typeface="굴림" pitchFamily="50" charset="-127"/>
                <a:cs typeface="Tahoma" panose="020B0604030504040204" pitchFamily="34" charset="0"/>
              </a:rPr>
              <a:t>(Ver.5)</a:t>
            </a:r>
            <a:endParaRPr kumimoji="1" lang="en-US" altLang="ko-KR" sz="1500" b="1" i="0" u="none" strike="noStrike" kern="0" cap="none" spc="0" normalizeH="0" baseline="0" noProof="0" dirty="0">
              <a:ln>
                <a:noFill/>
              </a:ln>
              <a:solidFill>
                <a:prstClr val="black"/>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48" name="TextBox 47">
            <a:extLst>
              <a:ext uri="{FF2B5EF4-FFF2-40B4-BE49-F238E27FC236}">
                <a16:creationId xmlns:a16="http://schemas.microsoft.com/office/drawing/2014/main" id="{956D29EC-2F60-804A-A6E9-6CFEFE997466}"/>
              </a:ext>
            </a:extLst>
          </p:cNvPr>
          <p:cNvSpPr txBox="1"/>
          <p:nvPr/>
        </p:nvSpPr>
        <p:spPr>
          <a:xfrm>
            <a:off x="10184780" y="3429000"/>
            <a:ext cx="1564148" cy="338554"/>
          </a:xfrm>
          <a:prstGeom prst="rect">
            <a:avLst/>
          </a:prstGeom>
          <a:noFill/>
        </p:spPr>
        <p:txBody>
          <a:bodyPr wrap="square" rtlCol="0">
            <a:spAutoFit/>
          </a:bodyPr>
          <a:lstStyle/>
          <a:p>
            <a:pPr algn="ctr"/>
            <a:r>
              <a:rPr kumimoji="1" lang="en-US" altLang="ko-KR" sz="1600" i="1" dirty="0">
                <a:latin typeface="Calibri" panose="020F0502020204030204" pitchFamily="34" charset="0"/>
                <a:cs typeface="Calibri" panose="020F0502020204030204" pitchFamily="34" charset="0"/>
              </a:rPr>
              <a:t>Top 20 Features</a:t>
            </a:r>
            <a:endParaRPr kumimoji="1" lang="ko-KR" altLang="en-US" sz="1600" i="1" dirty="0">
              <a:latin typeface="Calibri" panose="020F0502020204030204" pitchFamily="34" charset="0"/>
              <a:cs typeface="Calibri" panose="020F0502020204030204" pitchFamily="34" charset="0"/>
            </a:endParaRPr>
          </a:p>
        </p:txBody>
      </p:sp>
      <p:sp>
        <p:nvSpPr>
          <p:cNvPr id="49" name="TextBox 48">
            <a:extLst>
              <a:ext uri="{FF2B5EF4-FFF2-40B4-BE49-F238E27FC236}">
                <a16:creationId xmlns:a16="http://schemas.microsoft.com/office/drawing/2014/main" id="{9D3910FF-08E5-B949-BC74-270A9B486CE9}"/>
              </a:ext>
            </a:extLst>
          </p:cNvPr>
          <p:cNvSpPr txBox="1"/>
          <p:nvPr/>
        </p:nvSpPr>
        <p:spPr>
          <a:xfrm>
            <a:off x="10184780" y="5503127"/>
            <a:ext cx="1564148" cy="338554"/>
          </a:xfrm>
          <a:prstGeom prst="rect">
            <a:avLst/>
          </a:prstGeom>
          <a:noFill/>
        </p:spPr>
        <p:txBody>
          <a:bodyPr wrap="square" rtlCol="0">
            <a:spAutoFit/>
          </a:bodyPr>
          <a:lstStyle/>
          <a:p>
            <a:pPr algn="ctr"/>
            <a:r>
              <a:rPr kumimoji="1" lang="en-US" altLang="ko-KR" sz="1600" i="1" dirty="0">
                <a:latin typeface="Calibri" panose="020F0502020204030204" pitchFamily="34" charset="0"/>
                <a:cs typeface="Calibri" panose="020F0502020204030204" pitchFamily="34" charset="0"/>
              </a:rPr>
              <a:t>Top 40 Features</a:t>
            </a:r>
            <a:endParaRPr kumimoji="1" lang="ko-KR" altLang="en-US" sz="1600" i="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906057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직사각형 5">
            <a:extLst>
              <a:ext uri="{FF2B5EF4-FFF2-40B4-BE49-F238E27FC236}">
                <a16:creationId xmlns:a16="http://schemas.microsoft.com/office/drawing/2014/main" id="{B62D307D-354D-EA4B-921E-B147A175F28B}"/>
              </a:ext>
            </a:extLst>
          </p:cNvPr>
          <p:cNvSpPr/>
          <p:nvPr/>
        </p:nvSpPr>
        <p:spPr>
          <a:xfrm>
            <a:off x="1418412" y="963562"/>
            <a:ext cx="4646653" cy="5535563"/>
          </a:xfrm>
          <a:prstGeom prst="rect">
            <a:avLst/>
          </a:prstGeom>
          <a:solidFill>
            <a:schemeClr val="bg1">
              <a:alpha val="50000"/>
            </a:schemeClr>
          </a:solidFill>
          <a:ln w="158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1" name="직사각형 10">
            <a:extLst>
              <a:ext uri="{FF2B5EF4-FFF2-40B4-BE49-F238E27FC236}">
                <a16:creationId xmlns:a16="http://schemas.microsoft.com/office/drawing/2014/main" id="{3062FD6E-47FE-A249-89D1-BCD2298D1E70}"/>
              </a:ext>
            </a:extLst>
          </p:cNvPr>
          <p:cNvSpPr/>
          <p:nvPr/>
        </p:nvSpPr>
        <p:spPr>
          <a:xfrm>
            <a:off x="1418412" y="285555"/>
            <a:ext cx="10163988" cy="52634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r>
              <a:rPr kumimoji="1" lang="en-US" altLang="ko-KR" sz="2000" b="1" dirty="0">
                <a:solidFill>
                  <a:prstClr val="black"/>
                </a:solidFill>
              </a:rPr>
              <a:t>[Back-up] </a:t>
            </a:r>
            <a:r>
              <a:rPr kumimoji="1" lang="en-US" altLang="ko-KR" sz="2000" b="1" dirty="0">
                <a:solidFill>
                  <a:schemeClr val="tx1"/>
                </a:solidFill>
              </a:rPr>
              <a:t>Logistic Regression </a:t>
            </a:r>
            <a:endParaRPr kumimoji="1" lang="ko-KR" altLang="en-US" sz="2000" b="1" dirty="0">
              <a:solidFill>
                <a:schemeClr val="tx1"/>
              </a:solidFill>
            </a:endParaRPr>
          </a:p>
        </p:txBody>
      </p:sp>
      <p:sp>
        <p:nvSpPr>
          <p:cNvPr id="12" name="직사각형 11">
            <a:extLst>
              <a:ext uri="{FF2B5EF4-FFF2-40B4-BE49-F238E27FC236}">
                <a16:creationId xmlns:a16="http://schemas.microsoft.com/office/drawing/2014/main" id="{E95368C2-BCB9-B647-8DD7-C928D4CFF95B}"/>
              </a:ext>
            </a:extLst>
          </p:cNvPr>
          <p:cNvSpPr/>
          <p:nvPr/>
        </p:nvSpPr>
        <p:spPr>
          <a:xfrm>
            <a:off x="6493406" y="963562"/>
            <a:ext cx="5088994" cy="5535563"/>
          </a:xfrm>
          <a:prstGeom prst="rect">
            <a:avLst/>
          </a:prstGeom>
          <a:solidFill>
            <a:schemeClr val="bg1">
              <a:alpha val="50000"/>
            </a:schemeClr>
          </a:solidFill>
          <a:ln w="158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4" name="직사각형 13">
            <a:extLst>
              <a:ext uri="{FF2B5EF4-FFF2-40B4-BE49-F238E27FC236}">
                <a16:creationId xmlns:a16="http://schemas.microsoft.com/office/drawing/2014/main" id="{8A440AD2-B030-4245-A204-CC6A06F95B87}"/>
              </a:ext>
            </a:extLst>
          </p:cNvPr>
          <p:cNvSpPr/>
          <p:nvPr/>
        </p:nvSpPr>
        <p:spPr>
          <a:xfrm>
            <a:off x="1588685" y="1111051"/>
            <a:ext cx="4330941" cy="45228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pPr algn="ctr"/>
            <a:r>
              <a:rPr kumimoji="1" lang="en-US" altLang="ko-KR" sz="1600" b="1" dirty="0">
                <a:solidFill>
                  <a:schemeClr val="tx1"/>
                </a:solidFill>
              </a:rPr>
              <a:t>Model result</a:t>
            </a:r>
            <a:endParaRPr kumimoji="1" lang="ko-KR" altLang="en-US" sz="1600" b="1" dirty="0">
              <a:solidFill>
                <a:schemeClr val="tx1"/>
              </a:solidFill>
            </a:endParaRPr>
          </a:p>
        </p:txBody>
      </p:sp>
      <p:sp>
        <p:nvSpPr>
          <p:cNvPr id="16" name="직사각형 15">
            <a:extLst>
              <a:ext uri="{FF2B5EF4-FFF2-40B4-BE49-F238E27FC236}">
                <a16:creationId xmlns:a16="http://schemas.microsoft.com/office/drawing/2014/main" id="{12BB9F9D-BCDB-C14E-9E78-E00E8C489394}"/>
              </a:ext>
            </a:extLst>
          </p:cNvPr>
          <p:cNvSpPr/>
          <p:nvPr/>
        </p:nvSpPr>
        <p:spPr>
          <a:xfrm>
            <a:off x="6651261" y="1079257"/>
            <a:ext cx="4743228" cy="45228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pPr algn="ctr"/>
            <a:r>
              <a:rPr kumimoji="1" lang="en-US" altLang="ko-KR" sz="1600" b="1" dirty="0">
                <a:solidFill>
                  <a:schemeClr val="tx1"/>
                </a:solidFill>
              </a:rPr>
              <a:t>Feature Importance  (Top 20)</a:t>
            </a:r>
            <a:endParaRPr kumimoji="1" lang="ko-KR" altLang="en-US" sz="1600" b="1" dirty="0">
              <a:solidFill>
                <a:schemeClr val="tx1"/>
              </a:solidFill>
            </a:endParaRPr>
          </a:p>
        </p:txBody>
      </p:sp>
      <p:pic>
        <p:nvPicPr>
          <p:cNvPr id="23" name="그림 22">
            <a:extLst>
              <a:ext uri="{FF2B5EF4-FFF2-40B4-BE49-F238E27FC236}">
                <a16:creationId xmlns:a16="http://schemas.microsoft.com/office/drawing/2014/main" id="{EE4A1D9E-C0E4-C24C-8DEA-298CB0FE4406}"/>
              </a:ext>
            </a:extLst>
          </p:cNvPr>
          <p:cNvPicPr>
            <a:picLocks noChangeAspect="1"/>
          </p:cNvPicPr>
          <p:nvPr/>
        </p:nvPicPr>
        <p:blipFill>
          <a:blip r:embed="rId2"/>
          <a:stretch>
            <a:fillRect/>
          </a:stretch>
        </p:blipFill>
        <p:spPr>
          <a:xfrm>
            <a:off x="6578154" y="1765031"/>
            <a:ext cx="4743228" cy="2835106"/>
          </a:xfrm>
          <a:prstGeom prst="rect">
            <a:avLst/>
          </a:prstGeom>
        </p:spPr>
      </p:pic>
      <p:pic>
        <p:nvPicPr>
          <p:cNvPr id="2" name="그림 1">
            <a:extLst>
              <a:ext uri="{FF2B5EF4-FFF2-40B4-BE49-F238E27FC236}">
                <a16:creationId xmlns:a16="http://schemas.microsoft.com/office/drawing/2014/main" id="{1C36759A-B583-164E-9BF6-5CC847E8E90A}"/>
              </a:ext>
            </a:extLst>
          </p:cNvPr>
          <p:cNvPicPr>
            <a:picLocks noChangeAspect="1"/>
          </p:cNvPicPr>
          <p:nvPr/>
        </p:nvPicPr>
        <p:blipFill>
          <a:blip r:embed="rId3"/>
          <a:stretch>
            <a:fillRect/>
          </a:stretch>
        </p:blipFill>
        <p:spPr>
          <a:xfrm>
            <a:off x="2235365" y="3957684"/>
            <a:ext cx="3244644" cy="2289368"/>
          </a:xfrm>
          <a:prstGeom prst="rect">
            <a:avLst/>
          </a:prstGeom>
        </p:spPr>
      </p:pic>
      <p:sp>
        <p:nvSpPr>
          <p:cNvPr id="13" name="직사각형 12">
            <a:extLst>
              <a:ext uri="{FF2B5EF4-FFF2-40B4-BE49-F238E27FC236}">
                <a16:creationId xmlns:a16="http://schemas.microsoft.com/office/drawing/2014/main" id="{C48616B5-F888-0C41-AD49-D6F655166159}"/>
              </a:ext>
            </a:extLst>
          </p:cNvPr>
          <p:cNvSpPr/>
          <p:nvPr/>
        </p:nvSpPr>
        <p:spPr>
          <a:xfrm>
            <a:off x="1452596" y="1768979"/>
            <a:ext cx="4456669" cy="369332"/>
          </a:xfrm>
          <a:prstGeom prst="rect">
            <a:avLst/>
          </a:prstGeom>
        </p:spPr>
        <p:txBody>
          <a:bodyPr wrap="none">
            <a:spAutoFit/>
          </a:bodyPr>
          <a:lstStyle/>
          <a:p>
            <a:pPr marL="184150" indent="-184150">
              <a:spcBef>
                <a:spcPts val="300"/>
              </a:spcBef>
              <a:buFont typeface="Arial" panose="020B0604020202020204" pitchFamily="34" charset="0"/>
              <a:buChar char="•"/>
            </a:pPr>
            <a:r>
              <a:rPr lang="en" altLang="ko-KR" dirty="0"/>
              <a:t>Prediction </a:t>
            </a:r>
            <a:r>
              <a:rPr lang="en" altLang="ko-KR" b="1" dirty="0"/>
              <a:t>Accuracy :  66% </a:t>
            </a:r>
            <a:r>
              <a:rPr lang="en" altLang="ko-KR" dirty="0"/>
              <a:t>(</a:t>
            </a:r>
            <a:r>
              <a:rPr lang="en-US" altLang="ko-KR" dirty="0"/>
              <a:t>0.65569</a:t>
            </a:r>
            <a:r>
              <a:rPr lang="en" altLang="ko-KR" dirty="0"/>
              <a:t>)</a:t>
            </a:r>
          </a:p>
        </p:txBody>
      </p:sp>
      <p:graphicFrame>
        <p:nvGraphicFramePr>
          <p:cNvPr id="15" name="표 14">
            <a:extLst>
              <a:ext uri="{FF2B5EF4-FFF2-40B4-BE49-F238E27FC236}">
                <a16:creationId xmlns:a16="http://schemas.microsoft.com/office/drawing/2014/main" id="{75A49FD0-EB0C-304D-A9E4-713A66988993}"/>
              </a:ext>
            </a:extLst>
          </p:cNvPr>
          <p:cNvGraphicFramePr>
            <a:graphicFrameLocks noGrp="1"/>
          </p:cNvGraphicFramePr>
          <p:nvPr/>
        </p:nvGraphicFramePr>
        <p:xfrm>
          <a:off x="2243613" y="2697886"/>
          <a:ext cx="3244644" cy="869926"/>
        </p:xfrm>
        <a:graphic>
          <a:graphicData uri="http://schemas.openxmlformats.org/drawingml/2006/table">
            <a:tbl>
              <a:tblPr firstRow="1" bandRow="1">
                <a:tableStyleId>{5C22544A-7EE6-4342-B048-85BDC9FD1C3A}</a:tableStyleId>
              </a:tblPr>
              <a:tblGrid>
                <a:gridCol w="1081548">
                  <a:extLst>
                    <a:ext uri="{9D8B030D-6E8A-4147-A177-3AD203B41FA5}">
                      <a16:colId xmlns:a16="http://schemas.microsoft.com/office/drawing/2014/main" val="103038901"/>
                    </a:ext>
                  </a:extLst>
                </a:gridCol>
                <a:gridCol w="1081548">
                  <a:extLst>
                    <a:ext uri="{9D8B030D-6E8A-4147-A177-3AD203B41FA5}">
                      <a16:colId xmlns:a16="http://schemas.microsoft.com/office/drawing/2014/main" val="905303061"/>
                    </a:ext>
                  </a:extLst>
                </a:gridCol>
                <a:gridCol w="1081548">
                  <a:extLst>
                    <a:ext uri="{9D8B030D-6E8A-4147-A177-3AD203B41FA5}">
                      <a16:colId xmlns:a16="http://schemas.microsoft.com/office/drawing/2014/main" val="2891923739"/>
                    </a:ext>
                  </a:extLst>
                </a:gridCol>
              </a:tblGrid>
              <a:tr h="381972">
                <a:tc>
                  <a:txBody>
                    <a:bodyPr/>
                    <a:lstStyle/>
                    <a:p>
                      <a:pPr algn="ctr" fontAlgn="ctr"/>
                      <a:endParaRPr lang="en" sz="1100" b="0" i="0" u="none" strike="noStrike" dirty="0">
                        <a:solidFill>
                          <a:srgbClr val="000000"/>
                        </a:solidFill>
                        <a:effectLst/>
                        <a:latin typeface="Cambria" panose="02040503050406030204" pitchFamily="18" charset="0"/>
                        <a:ea typeface="맑은 고딕" panose="020B0503020000020004" pitchFamily="34" charset="-127"/>
                      </a:endParaRP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 sz="1100" b="0" i="0" u="none" strike="noStrike" dirty="0">
                          <a:solidFill>
                            <a:srgbClr val="000000"/>
                          </a:solidFill>
                          <a:effectLst/>
                          <a:latin typeface="Cambria" panose="02040503050406030204" pitchFamily="18" charset="0"/>
                          <a:ea typeface="맑은 고딕" panose="020B0503020000020004" pitchFamily="34" charset="-127"/>
                        </a:rPr>
                        <a:t>Charged Off</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US" altLang="ko-KR" sz="1100" b="0" i="0" u="none" strike="noStrike" dirty="0">
                          <a:solidFill>
                            <a:srgbClr val="000000"/>
                          </a:solidFill>
                          <a:effectLst/>
                          <a:latin typeface="Cambria" panose="02040503050406030204" pitchFamily="18" charset="0"/>
                          <a:ea typeface="맑은 고딕" panose="020B0503020000020004" pitchFamily="34" charset="-127"/>
                        </a:rPr>
                        <a:t>Fully Paid</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980069986"/>
                  </a:ext>
                </a:extLst>
              </a:tr>
              <a:tr h="243977">
                <a:tc>
                  <a:txBody>
                    <a:bodyPr/>
                    <a:lstStyle/>
                    <a:p>
                      <a:pPr marL="0" marR="0" lvl="0" indent="0" algn="ctr" defTabSz="914400" rtl="0" eaLnBrk="1" fontAlgn="ctr" latinLnBrk="1" hangingPunct="1">
                        <a:lnSpc>
                          <a:spcPct val="100000"/>
                        </a:lnSpc>
                        <a:spcBef>
                          <a:spcPts val="0"/>
                        </a:spcBef>
                        <a:spcAft>
                          <a:spcPts val="0"/>
                        </a:spcAft>
                        <a:buClrTx/>
                        <a:buSzTx/>
                        <a:buFontTx/>
                        <a:buNone/>
                        <a:tabLst/>
                        <a:defRPr/>
                      </a:pPr>
                      <a:r>
                        <a:rPr lang="en" altLang="ko-KR" sz="1100" b="0" i="0" u="none" strike="noStrike" dirty="0">
                          <a:solidFill>
                            <a:srgbClr val="000000"/>
                          </a:solidFill>
                          <a:effectLst/>
                          <a:latin typeface="Cambria" panose="02040503050406030204" pitchFamily="18" charset="0"/>
                          <a:ea typeface="+mn-ea"/>
                        </a:rPr>
                        <a:t>Charged Off</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10,491</a:t>
                      </a:r>
                      <a:endParaRPr lang="en"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8,110</a:t>
                      </a:r>
                      <a:endParaRPr lang="en-US" altLang="ko-KR"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23042481"/>
                  </a:ext>
                </a:extLst>
              </a:tr>
              <a:tr h="243977">
                <a:tc>
                  <a:txBody>
                    <a:bodyPr/>
                    <a:lstStyle/>
                    <a:p>
                      <a:pPr algn="ctr" fontAlgn="ctr"/>
                      <a:r>
                        <a:rPr lang="en-US" altLang="ko-KR" sz="1100" b="0" i="0" u="none" strike="noStrike" dirty="0">
                          <a:solidFill>
                            <a:srgbClr val="000000"/>
                          </a:solidFill>
                          <a:effectLst/>
                          <a:latin typeface="Cambria" panose="02040503050406030204" pitchFamily="18" charset="0"/>
                          <a:ea typeface="+mn-ea"/>
                        </a:rPr>
                        <a:t>Fully Paid</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5,661</a:t>
                      </a:r>
                      <a:endParaRPr lang="en"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15,734</a:t>
                      </a:r>
                      <a:endParaRPr lang="en-US" altLang="ko-KR"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88721348"/>
                  </a:ext>
                </a:extLst>
              </a:tr>
            </a:tbl>
          </a:graphicData>
        </a:graphic>
      </p:graphicFrame>
      <p:sp>
        <p:nvSpPr>
          <p:cNvPr id="17" name="TextBox 16">
            <a:extLst>
              <a:ext uri="{FF2B5EF4-FFF2-40B4-BE49-F238E27FC236}">
                <a16:creationId xmlns:a16="http://schemas.microsoft.com/office/drawing/2014/main" id="{47AC1BD9-1142-894B-9509-99EB7054BAB4}"/>
              </a:ext>
            </a:extLst>
          </p:cNvPr>
          <p:cNvSpPr txBox="1"/>
          <p:nvPr/>
        </p:nvSpPr>
        <p:spPr>
          <a:xfrm>
            <a:off x="3438764" y="2360621"/>
            <a:ext cx="1484740" cy="307777"/>
          </a:xfrm>
          <a:prstGeom prst="rect">
            <a:avLst/>
          </a:prstGeom>
          <a:noFill/>
        </p:spPr>
        <p:txBody>
          <a:bodyPr wrap="square" rtlCol="0">
            <a:spAutoFit/>
          </a:bodyPr>
          <a:lstStyle/>
          <a:p>
            <a:pPr algn="ctr"/>
            <a:r>
              <a:rPr kumimoji="1" lang="en-US" altLang="ko-KR" sz="1400" i="1" dirty="0"/>
              <a:t>Predicted</a:t>
            </a:r>
            <a:endParaRPr kumimoji="1" lang="ko-KR" altLang="en-US" sz="1400" i="1" dirty="0"/>
          </a:p>
        </p:txBody>
      </p:sp>
      <p:sp>
        <p:nvSpPr>
          <p:cNvPr id="18" name="TextBox 17">
            <a:extLst>
              <a:ext uri="{FF2B5EF4-FFF2-40B4-BE49-F238E27FC236}">
                <a16:creationId xmlns:a16="http://schemas.microsoft.com/office/drawing/2014/main" id="{87135335-5DEA-3B4B-B0E1-0D01DDA9CCD1}"/>
              </a:ext>
            </a:extLst>
          </p:cNvPr>
          <p:cNvSpPr txBox="1"/>
          <p:nvPr/>
        </p:nvSpPr>
        <p:spPr>
          <a:xfrm>
            <a:off x="1480196" y="3018973"/>
            <a:ext cx="846584" cy="307777"/>
          </a:xfrm>
          <a:prstGeom prst="rect">
            <a:avLst/>
          </a:prstGeom>
          <a:noFill/>
        </p:spPr>
        <p:txBody>
          <a:bodyPr wrap="square" rtlCol="0">
            <a:spAutoFit/>
          </a:bodyPr>
          <a:lstStyle>
            <a:defPPr>
              <a:defRPr lang="en-US"/>
            </a:defPPr>
            <a:lvl1pPr algn="ctr">
              <a:defRPr kumimoji="1" sz="1400" i="1"/>
            </a:lvl1pPr>
          </a:lstStyle>
          <a:p>
            <a:r>
              <a:rPr lang="en-US" altLang="ko-KR" dirty="0"/>
              <a:t>Actual</a:t>
            </a:r>
            <a:endParaRPr lang="ko-KR" altLang="en-US" dirty="0"/>
          </a:p>
        </p:txBody>
      </p:sp>
      <p:sp>
        <p:nvSpPr>
          <p:cNvPr id="20" name="TextBox 19">
            <a:extLst>
              <a:ext uri="{FF2B5EF4-FFF2-40B4-BE49-F238E27FC236}">
                <a16:creationId xmlns:a16="http://schemas.microsoft.com/office/drawing/2014/main" id="{76A9F4ED-BF7B-6D4D-9D2D-E283E923E0FE}"/>
              </a:ext>
            </a:extLst>
          </p:cNvPr>
          <p:cNvSpPr txBox="1"/>
          <p:nvPr/>
        </p:nvSpPr>
        <p:spPr>
          <a:xfrm>
            <a:off x="1490623" y="4882778"/>
            <a:ext cx="846584" cy="307777"/>
          </a:xfrm>
          <a:prstGeom prst="rect">
            <a:avLst/>
          </a:prstGeom>
          <a:noFill/>
        </p:spPr>
        <p:txBody>
          <a:bodyPr wrap="square" rtlCol="0">
            <a:spAutoFit/>
          </a:bodyPr>
          <a:lstStyle>
            <a:defPPr>
              <a:defRPr lang="en-US"/>
            </a:defPPr>
            <a:lvl1pPr algn="ctr">
              <a:defRPr kumimoji="1" sz="1400" i="1"/>
            </a:lvl1pPr>
          </a:lstStyle>
          <a:p>
            <a:r>
              <a:rPr lang="en-US" altLang="ko-KR" dirty="0"/>
              <a:t>[ ROC ] </a:t>
            </a:r>
            <a:endParaRPr lang="ko-KR" altLang="en-US" dirty="0"/>
          </a:p>
        </p:txBody>
      </p:sp>
      <p:graphicFrame>
        <p:nvGraphicFramePr>
          <p:cNvPr id="7" name="표 6">
            <a:extLst>
              <a:ext uri="{FF2B5EF4-FFF2-40B4-BE49-F238E27FC236}">
                <a16:creationId xmlns:a16="http://schemas.microsoft.com/office/drawing/2014/main" id="{92DC6FBF-FAC8-1B49-B88B-4F8D5C47A215}"/>
              </a:ext>
            </a:extLst>
          </p:cNvPr>
          <p:cNvGraphicFramePr>
            <a:graphicFrameLocks noGrp="1"/>
          </p:cNvGraphicFramePr>
          <p:nvPr/>
        </p:nvGraphicFramePr>
        <p:xfrm>
          <a:off x="7057659" y="4898906"/>
          <a:ext cx="4124023" cy="1222494"/>
        </p:xfrm>
        <a:graphic>
          <a:graphicData uri="http://schemas.openxmlformats.org/drawingml/2006/table">
            <a:tbl>
              <a:tblPr firstRow="1" bandRow="1">
                <a:tableStyleId>{5C22544A-7EE6-4342-B048-85BDC9FD1C3A}</a:tableStyleId>
              </a:tblPr>
              <a:tblGrid>
                <a:gridCol w="764621">
                  <a:extLst>
                    <a:ext uri="{9D8B030D-6E8A-4147-A177-3AD203B41FA5}">
                      <a16:colId xmlns:a16="http://schemas.microsoft.com/office/drawing/2014/main" val="1677452348"/>
                    </a:ext>
                  </a:extLst>
                </a:gridCol>
                <a:gridCol w="3359402">
                  <a:extLst>
                    <a:ext uri="{9D8B030D-6E8A-4147-A177-3AD203B41FA5}">
                      <a16:colId xmlns:a16="http://schemas.microsoft.com/office/drawing/2014/main" val="905303061"/>
                    </a:ext>
                  </a:extLst>
                </a:gridCol>
              </a:tblGrid>
              <a:tr h="198799">
                <a:tc>
                  <a:txBody>
                    <a:bodyPr/>
                    <a:lstStyle/>
                    <a:p>
                      <a:pPr algn="ctr" fontAlgn="ctr"/>
                      <a:r>
                        <a:rPr lang="en" sz="1100" b="1" i="0" u="none" strike="noStrike" dirty="0">
                          <a:solidFill>
                            <a:srgbClr val="000000"/>
                          </a:solidFill>
                          <a:effectLst/>
                          <a:latin typeface="Cambria" panose="02040503050406030204" pitchFamily="18" charset="0"/>
                          <a:ea typeface="맑은 고딕" panose="020B0503020000020004" pitchFamily="34" charset="-127"/>
                        </a:rPr>
                        <a:t>No</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tx2">
                        <a:lumMod val="20000"/>
                        <a:lumOff val="80000"/>
                      </a:schemeClr>
                    </a:solidFill>
                  </a:tcPr>
                </a:tc>
                <a:tc>
                  <a:txBody>
                    <a:bodyPr/>
                    <a:lstStyle/>
                    <a:p>
                      <a:pPr algn="ctr" fontAlgn="ctr"/>
                      <a:r>
                        <a:rPr lang="en" sz="1100" b="1" i="0" u="none" strike="noStrike" dirty="0">
                          <a:solidFill>
                            <a:srgbClr val="000000"/>
                          </a:solidFill>
                          <a:effectLst/>
                          <a:latin typeface="Cambria" panose="02040503050406030204" pitchFamily="18" charset="0"/>
                          <a:ea typeface="맑은 고딕" panose="020B0503020000020004" pitchFamily="34" charset="-127"/>
                        </a:rPr>
                        <a:t>Important Features</a:t>
                      </a:r>
                    </a:p>
                  </a:txBody>
                  <a:tcPr marL="108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66571840"/>
                  </a:ext>
                </a:extLst>
              </a:tr>
              <a:tr h="208699">
                <a:tc>
                  <a:txBody>
                    <a:bodyPr/>
                    <a:lstStyle/>
                    <a:p>
                      <a:pPr algn="ctr" fontAlgn="ctr"/>
                      <a:r>
                        <a:rPr lang="en" sz="1200" b="1" i="0" u="none" strike="noStrike" dirty="0">
                          <a:solidFill>
                            <a:srgbClr val="000000"/>
                          </a:solidFill>
                          <a:effectLst/>
                          <a:latin typeface="Cambria" panose="02040503050406030204" pitchFamily="18" charset="0"/>
                          <a:ea typeface="맑은 고딕" panose="020B0503020000020004" pitchFamily="34" charset="-127"/>
                        </a:rPr>
                        <a:t>1</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algn="l" defTabSz="914400" rtl="0" eaLnBrk="1" fontAlgn="ctr" latinLnBrk="1" hangingPunct="1"/>
                      <a:r>
                        <a:rPr lang="en" sz="1200" b="1" i="0" u="none" strike="noStrike" kern="1200" dirty="0" err="1">
                          <a:solidFill>
                            <a:srgbClr val="000000"/>
                          </a:solidFill>
                          <a:effectLst/>
                          <a:latin typeface="Cambria" panose="02040503050406030204" pitchFamily="18" charset="0"/>
                          <a:ea typeface="맑은 고딕" panose="020B0503020000020004" pitchFamily="34" charset="-127"/>
                          <a:cs typeface="+mn-cs"/>
                        </a:rPr>
                        <a:t>sub_grade_num</a:t>
                      </a:r>
                      <a:endParaRPr lang="en" sz="1200" b="1" i="0" u="none" strike="noStrike" kern="1200" dirty="0">
                        <a:solidFill>
                          <a:srgbClr val="000000"/>
                        </a:solidFill>
                        <a:effectLst/>
                        <a:latin typeface="Cambria" panose="02040503050406030204" pitchFamily="18" charset="0"/>
                        <a:ea typeface="맑은 고딕" panose="020B0503020000020004" pitchFamily="34" charset="-127"/>
                        <a:cs typeface="+mn-cs"/>
                      </a:endParaRP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980069986"/>
                  </a:ext>
                </a:extLst>
              </a:tr>
              <a:tr h="208699">
                <a:tc>
                  <a:txBody>
                    <a:bodyPr/>
                    <a:lstStyle/>
                    <a:p>
                      <a:pPr algn="ctr" fontAlgn="ctr"/>
                      <a:r>
                        <a:rPr lang="en" sz="1200" b="1" i="0" u="none" strike="noStrike" dirty="0">
                          <a:solidFill>
                            <a:srgbClr val="000000"/>
                          </a:solidFill>
                          <a:effectLst/>
                          <a:latin typeface="Cambria" panose="02040503050406030204" pitchFamily="18" charset="0"/>
                          <a:ea typeface="맑은 고딕" panose="020B0503020000020004" pitchFamily="34" charset="-127"/>
                        </a:rPr>
                        <a:t>2</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algn="l" defTabSz="914400" rtl="0" eaLnBrk="1" fontAlgn="ctr" latinLnBrk="1" hangingPunct="1"/>
                      <a:r>
                        <a:rPr lang="en" sz="1200" b="1" i="0" u="none" strike="noStrike" kern="1200" dirty="0" err="1">
                          <a:solidFill>
                            <a:srgbClr val="000000"/>
                          </a:solidFill>
                          <a:effectLst/>
                          <a:latin typeface="Cambria" panose="02040503050406030204" pitchFamily="18" charset="0"/>
                          <a:ea typeface="맑은 고딕" panose="020B0503020000020004" pitchFamily="34" charset="-127"/>
                          <a:cs typeface="+mn-cs"/>
                        </a:rPr>
                        <a:t>int_rate</a:t>
                      </a:r>
                      <a:endParaRPr lang="en" sz="1200" b="1" i="0" u="none" strike="noStrike" kern="1200" dirty="0">
                        <a:solidFill>
                          <a:srgbClr val="000000"/>
                        </a:solidFill>
                        <a:effectLst/>
                        <a:latin typeface="Cambria" panose="02040503050406030204" pitchFamily="18" charset="0"/>
                        <a:ea typeface="맑은 고딕" panose="020B0503020000020004" pitchFamily="34" charset="-127"/>
                        <a:cs typeface="+mn-cs"/>
                      </a:endParaRP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23042481"/>
                  </a:ext>
                </a:extLst>
              </a:tr>
              <a:tr h="208699">
                <a:tc>
                  <a:txBody>
                    <a:bodyPr/>
                    <a:lstStyle/>
                    <a:p>
                      <a:pPr algn="ctr" fontAlgn="ctr"/>
                      <a:r>
                        <a:rPr lang="en" sz="1200" b="1" i="0" u="none" strike="noStrike" dirty="0">
                          <a:solidFill>
                            <a:srgbClr val="000000"/>
                          </a:solidFill>
                          <a:effectLst/>
                          <a:latin typeface="Cambria" panose="02040503050406030204" pitchFamily="18" charset="0"/>
                          <a:ea typeface="맑은 고딕" panose="020B0503020000020004" pitchFamily="34" charset="-127"/>
                        </a:rPr>
                        <a:t>3</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algn="l" defTabSz="914400" rtl="0" eaLnBrk="1" fontAlgn="ctr" latinLnBrk="1" hangingPunct="1"/>
                      <a:r>
                        <a:rPr lang="en" sz="1200" b="1" i="0" u="none" strike="noStrike" kern="1200" dirty="0">
                          <a:solidFill>
                            <a:srgbClr val="000000"/>
                          </a:solidFill>
                          <a:effectLst/>
                          <a:latin typeface="Cambria" panose="02040503050406030204" pitchFamily="18" charset="0"/>
                          <a:ea typeface="맑은 고딕" panose="020B0503020000020004" pitchFamily="34" charset="-127"/>
                          <a:cs typeface="+mn-cs"/>
                        </a:rPr>
                        <a:t>acc_open_past_24mths</a:t>
                      </a: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88721348"/>
                  </a:ext>
                </a:extLst>
              </a:tr>
              <a:tr h="198799">
                <a:tc>
                  <a:txBody>
                    <a:bodyPr/>
                    <a:lstStyle/>
                    <a:p>
                      <a:pPr algn="ctr" fontAlgn="ctr"/>
                      <a:r>
                        <a:rPr lang="en" sz="1100" b="0" i="0" u="none" strike="noStrike" dirty="0">
                          <a:solidFill>
                            <a:srgbClr val="000000"/>
                          </a:solidFill>
                          <a:effectLst/>
                          <a:latin typeface="Cambria" panose="02040503050406030204" pitchFamily="18" charset="0"/>
                          <a:ea typeface="맑은 고딕" panose="020B0503020000020004" pitchFamily="34" charset="-127"/>
                        </a:rPr>
                        <a:t>4</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algn="l" defTabSz="914400" rtl="0" eaLnBrk="1" fontAlgn="ctr" latinLnBrk="1" hangingPunct="1"/>
                      <a:r>
                        <a:rPr lang="en" sz="1100" b="0" i="0" u="none" strike="noStrike" kern="1200" dirty="0">
                          <a:solidFill>
                            <a:srgbClr val="000000"/>
                          </a:solidFill>
                          <a:effectLst/>
                          <a:latin typeface="Cambria" panose="02040503050406030204" pitchFamily="18" charset="0"/>
                          <a:ea typeface="맑은 고딕" panose="020B0503020000020004" pitchFamily="34" charset="-127"/>
                          <a:cs typeface="+mn-cs"/>
                        </a:rPr>
                        <a:t>num_rev_tl_bal_gt_0</a:t>
                      </a: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875378066"/>
                  </a:ext>
                </a:extLst>
              </a:tr>
              <a:tr h="198799">
                <a:tc>
                  <a:txBody>
                    <a:bodyPr/>
                    <a:lstStyle/>
                    <a:p>
                      <a:pPr algn="ctr" fontAlgn="ctr"/>
                      <a:r>
                        <a:rPr lang="en" sz="1100" b="0" i="0" u="none" strike="noStrike" dirty="0">
                          <a:solidFill>
                            <a:srgbClr val="000000"/>
                          </a:solidFill>
                          <a:effectLst/>
                          <a:latin typeface="Cambria" panose="02040503050406030204" pitchFamily="18" charset="0"/>
                          <a:ea typeface="맑은 고딕" panose="020B0503020000020004" pitchFamily="34" charset="-127"/>
                        </a:rPr>
                        <a:t>5</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algn="l" defTabSz="914400" rtl="0" eaLnBrk="1" fontAlgn="ctr" latinLnBrk="1" hangingPunct="1"/>
                      <a:r>
                        <a:rPr lang="en" sz="1100" b="0" i="0" u="none" strike="noStrike" kern="1200" dirty="0">
                          <a:solidFill>
                            <a:srgbClr val="000000"/>
                          </a:solidFill>
                          <a:effectLst/>
                          <a:latin typeface="Cambria" panose="02040503050406030204" pitchFamily="18" charset="0"/>
                          <a:ea typeface="맑은 고딕" panose="020B0503020000020004" pitchFamily="34" charset="-127"/>
                          <a:cs typeface="+mn-cs"/>
                        </a:rPr>
                        <a:t>open_rv_24m</a:t>
                      </a: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43130360"/>
                  </a:ext>
                </a:extLst>
              </a:tr>
            </a:tbl>
          </a:graphicData>
        </a:graphic>
      </p:graphicFrame>
    </p:spTree>
    <p:extLst>
      <p:ext uri="{BB962C8B-B14F-4D97-AF65-F5344CB8AC3E}">
        <p14:creationId xmlns:p14="http://schemas.microsoft.com/office/powerpoint/2010/main" val="37157637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직사각형 10">
            <a:extLst>
              <a:ext uri="{FF2B5EF4-FFF2-40B4-BE49-F238E27FC236}">
                <a16:creationId xmlns:a16="http://schemas.microsoft.com/office/drawing/2014/main" id="{3062FD6E-47FE-A249-89D1-BCD2298D1E70}"/>
              </a:ext>
            </a:extLst>
          </p:cNvPr>
          <p:cNvSpPr/>
          <p:nvPr/>
        </p:nvSpPr>
        <p:spPr>
          <a:xfrm>
            <a:off x="1280651" y="206478"/>
            <a:ext cx="9645447" cy="526349"/>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r>
              <a:rPr kumimoji="1" lang="en-US" altLang="ko-KR" sz="2000" b="1" dirty="0">
                <a:solidFill>
                  <a:prstClr val="black"/>
                </a:solidFill>
              </a:rPr>
              <a:t>[Back-up] </a:t>
            </a:r>
            <a:r>
              <a:rPr kumimoji="1" lang="en-US" altLang="ko-KR" sz="2000" b="1" dirty="0">
                <a:solidFill>
                  <a:schemeClr val="tx1"/>
                </a:solidFill>
              </a:rPr>
              <a:t>Random Forest</a:t>
            </a:r>
          </a:p>
        </p:txBody>
      </p:sp>
      <p:sp>
        <p:nvSpPr>
          <p:cNvPr id="6" name="직사각형 5">
            <a:extLst>
              <a:ext uri="{FF2B5EF4-FFF2-40B4-BE49-F238E27FC236}">
                <a16:creationId xmlns:a16="http://schemas.microsoft.com/office/drawing/2014/main" id="{B62D307D-354D-EA4B-921E-B147A175F28B}"/>
              </a:ext>
            </a:extLst>
          </p:cNvPr>
          <p:cNvSpPr/>
          <p:nvPr/>
        </p:nvSpPr>
        <p:spPr>
          <a:xfrm>
            <a:off x="1300315" y="963562"/>
            <a:ext cx="4646653" cy="5535563"/>
          </a:xfrm>
          <a:prstGeom prst="rect">
            <a:avLst/>
          </a:prstGeom>
          <a:noFill/>
          <a:ln w="158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2" name="직사각형 11">
            <a:extLst>
              <a:ext uri="{FF2B5EF4-FFF2-40B4-BE49-F238E27FC236}">
                <a16:creationId xmlns:a16="http://schemas.microsoft.com/office/drawing/2014/main" id="{E95368C2-BCB9-B647-8DD7-C928D4CFF95B}"/>
              </a:ext>
            </a:extLst>
          </p:cNvPr>
          <p:cNvSpPr/>
          <p:nvPr/>
        </p:nvSpPr>
        <p:spPr>
          <a:xfrm>
            <a:off x="6171289" y="963562"/>
            <a:ext cx="4646653" cy="5535563"/>
          </a:xfrm>
          <a:prstGeom prst="rect">
            <a:avLst/>
          </a:prstGeom>
          <a:noFill/>
          <a:ln w="158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3" name="직사각형 12">
            <a:extLst>
              <a:ext uri="{FF2B5EF4-FFF2-40B4-BE49-F238E27FC236}">
                <a16:creationId xmlns:a16="http://schemas.microsoft.com/office/drawing/2014/main" id="{C48616B5-F888-0C41-AD49-D6F655166159}"/>
              </a:ext>
            </a:extLst>
          </p:cNvPr>
          <p:cNvSpPr/>
          <p:nvPr/>
        </p:nvSpPr>
        <p:spPr>
          <a:xfrm>
            <a:off x="1452597" y="1750507"/>
            <a:ext cx="4328429" cy="369332"/>
          </a:xfrm>
          <a:prstGeom prst="rect">
            <a:avLst/>
          </a:prstGeom>
        </p:spPr>
        <p:txBody>
          <a:bodyPr wrap="none">
            <a:spAutoFit/>
          </a:bodyPr>
          <a:lstStyle/>
          <a:p>
            <a:pPr marL="184150" indent="-184150">
              <a:spcBef>
                <a:spcPts val="300"/>
              </a:spcBef>
              <a:buFont typeface="Arial" panose="020B0604020202020204" pitchFamily="34" charset="0"/>
              <a:buChar char="•"/>
            </a:pPr>
            <a:r>
              <a:rPr lang="en" altLang="ko-KR" dirty="0"/>
              <a:t>Prediction </a:t>
            </a:r>
            <a:r>
              <a:rPr lang="en" altLang="ko-KR" b="1" dirty="0"/>
              <a:t>Accuracy :  6</a:t>
            </a:r>
            <a:r>
              <a:rPr lang="en-US" altLang="ko-KR" b="1" dirty="0"/>
              <a:t>6</a:t>
            </a:r>
            <a:r>
              <a:rPr lang="en" altLang="ko-KR" b="1" dirty="0"/>
              <a:t>% </a:t>
            </a:r>
            <a:r>
              <a:rPr lang="en" altLang="ko-KR" dirty="0"/>
              <a:t>(</a:t>
            </a:r>
            <a:r>
              <a:rPr lang="en-US" altLang="ko-KR" dirty="0"/>
              <a:t>0.6584</a:t>
            </a:r>
            <a:r>
              <a:rPr lang="en" altLang="ko-KR" dirty="0"/>
              <a:t>)</a:t>
            </a:r>
          </a:p>
        </p:txBody>
      </p:sp>
      <p:sp>
        <p:nvSpPr>
          <p:cNvPr id="14" name="직사각형 13">
            <a:extLst>
              <a:ext uri="{FF2B5EF4-FFF2-40B4-BE49-F238E27FC236}">
                <a16:creationId xmlns:a16="http://schemas.microsoft.com/office/drawing/2014/main" id="{8A440AD2-B030-4245-A204-CC6A06F95B87}"/>
              </a:ext>
            </a:extLst>
          </p:cNvPr>
          <p:cNvSpPr/>
          <p:nvPr/>
        </p:nvSpPr>
        <p:spPr>
          <a:xfrm>
            <a:off x="1474385" y="1111051"/>
            <a:ext cx="4330941" cy="45228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pPr algn="ctr"/>
            <a:r>
              <a:rPr kumimoji="1" lang="en-US" altLang="ko-KR" sz="1600" b="1" dirty="0">
                <a:solidFill>
                  <a:schemeClr val="tx1"/>
                </a:solidFill>
              </a:rPr>
              <a:t>Model result</a:t>
            </a:r>
            <a:endParaRPr kumimoji="1" lang="ko-KR" altLang="en-US" sz="1600" b="1" dirty="0">
              <a:solidFill>
                <a:schemeClr val="tx1"/>
              </a:solidFill>
            </a:endParaRPr>
          </a:p>
        </p:txBody>
      </p:sp>
      <p:graphicFrame>
        <p:nvGraphicFramePr>
          <p:cNvPr id="15" name="표 14">
            <a:extLst>
              <a:ext uri="{FF2B5EF4-FFF2-40B4-BE49-F238E27FC236}">
                <a16:creationId xmlns:a16="http://schemas.microsoft.com/office/drawing/2014/main" id="{75A49FD0-EB0C-304D-A9E4-713A66988993}"/>
              </a:ext>
            </a:extLst>
          </p:cNvPr>
          <p:cNvGraphicFramePr>
            <a:graphicFrameLocks noGrp="1"/>
          </p:cNvGraphicFramePr>
          <p:nvPr/>
        </p:nvGraphicFramePr>
        <p:xfrm>
          <a:off x="2234377" y="2748686"/>
          <a:ext cx="3244644" cy="731931"/>
        </p:xfrm>
        <a:graphic>
          <a:graphicData uri="http://schemas.openxmlformats.org/drawingml/2006/table">
            <a:tbl>
              <a:tblPr firstRow="1" bandRow="1">
                <a:tableStyleId>{5C22544A-7EE6-4342-B048-85BDC9FD1C3A}</a:tableStyleId>
              </a:tblPr>
              <a:tblGrid>
                <a:gridCol w="1081548">
                  <a:extLst>
                    <a:ext uri="{9D8B030D-6E8A-4147-A177-3AD203B41FA5}">
                      <a16:colId xmlns:a16="http://schemas.microsoft.com/office/drawing/2014/main" val="103038901"/>
                    </a:ext>
                  </a:extLst>
                </a:gridCol>
                <a:gridCol w="1081548">
                  <a:extLst>
                    <a:ext uri="{9D8B030D-6E8A-4147-A177-3AD203B41FA5}">
                      <a16:colId xmlns:a16="http://schemas.microsoft.com/office/drawing/2014/main" val="905303061"/>
                    </a:ext>
                  </a:extLst>
                </a:gridCol>
                <a:gridCol w="1081548">
                  <a:extLst>
                    <a:ext uri="{9D8B030D-6E8A-4147-A177-3AD203B41FA5}">
                      <a16:colId xmlns:a16="http://schemas.microsoft.com/office/drawing/2014/main" val="2891923739"/>
                    </a:ext>
                  </a:extLst>
                </a:gridCol>
              </a:tblGrid>
              <a:tr h="243977">
                <a:tc>
                  <a:txBody>
                    <a:bodyPr/>
                    <a:lstStyle/>
                    <a:p>
                      <a:pPr algn="ctr" fontAlgn="ctr"/>
                      <a:endParaRPr lang="en" sz="1100" b="0" i="0" u="none" strike="noStrike" dirty="0">
                        <a:solidFill>
                          <a:srgbClr val="000000"/>
                        </a:solidFill>
                        <a:effectLst/>
                        <a:latin typeface="Cambria" panose="02040503050406030204" pitchFamily="18" charset="0"/>
                        <a:ea typeface="맑은 고딕" panose="020B0503020000020004" pitchFamily="34" charset="-127"/>
                      </a:endParaRP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 sz="1100" b="0" i="0" u="none" strike="noStrike" dirty="0">
                          <a:solidFill>
                            <a:srgbClr val="000000"/>
                          </a:solidFill>
                          <a:effectLst/>
                          <a:latin typeface="Cambria" panose="02040503050406030204" pitchFamily="18" charset="0"/>
                          <a:ea typeface="맑은 고딕" panose="020B0503020000020004" pitchFamily="34" charset="-127"/>
                        </a:rPr>
                        <a:t>Charged Off</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US" altLang="ko-KR" sz="1100" b="0" i="0" u="none" strike="noStrike" dirty="0">
                          <a:solidFill>
                            <a:srgbClr val="000000"/>
                          </a:solidFill>
                          <a:effectLst/>
                          <a:latin typeface="Cambria" panose="02040503050406030204" pitchFamily="18" charset="0"/>
                          <a:ea typeface="맑은 고딕" panose="020B0503020000020004" pitchFamily="34" charset="-127"/>
                        </a:rPr>
                        <a:t>Fully Paid</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980069986"/>
                  </a:ext>
                </a:extLst>
              </a:tr>
              <a:tr h="243977">
                <a:tc>
                  <a:txBody>
                    <a:bodyPr/>
                    <a:lstStyle/>
                    <a:p>
                      <a:pPr marL="0" marR="0" lvl="0" indent="0" algn="ctr" defTabSz="914400" rtl="0" eaLnBrk="1" fontAlgn="ctr" latinLnBrk="1" hangingPunct="1">
                        <a:lnSpc>
                          <a:spcPct val="100000"/>
                        </a:lnSpc>
                        <a:spcBef>
                          <a:spcPts val="0"/>
                        </a:spcBef>
                        <a:spcAft>
                          <a:spcPts val="0"/>
                        </a:spcAft>
                        <a:buClrTx/>
                        <a:buSzTx/>
                        <a:buFontTx/>
                        <a:buNone/>
                        <a:tabLst/>
                        <a:defRPr/>
                      </a:pPr>
                      <a:r>
                        <a:rPr lang="en" altLang="ko-KR" sz="1100" b="0" i="0" u="none" strike="noStrike" dirty="0">
                          <a:solidFill>
                            <a:srgbClr val="000000"/>
                          </a:solidFill>
                          <a:effectLst/>
                          <a:latin typeface="Cambria" panose="02040503050406030204" pitchFamily="18" charset="0"/>
                          <a:ea typeface="+mn-ea"/>
                        </a:rPr>
                        <a:t>Charged Off</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11,076</a:t>
                      </a:r>
                      <a:endParaRPr lang="en"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7,525</a:t>
                      </a:r>
                      <a:endParaRPr lang="en-US" altLang="ko-KR"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23042481"/>
                  </a:ext>
                </a:extLst>
              </a:tr>
              <a:tr h="243977">
                <a:tc>
                  <a:txBody>
                    <a:bodyPr/>
                    <a:lstStyle/>
                    <a:p>
                      <a:pPr algn="ctr" fontAlgn="ctr"/>
                      <a:r>
                        <a:rPr lang="en-US" altLang="ko-KR" sz="1100" b="0" i="0" u="none" strike="noStrike" dirty="0">
                          <a:solidFill>
                            <a:srgbClr val="000000"/>
                          </a:solidFill>
                          <a:effectLst/>
                          <a:latin typeface="Cambria" panose="02040503050406030204" pitchFamily="18" charset="0"/>
                          <a:ea typeface="+mn-ea"/>
                        </a:rPr>
                        <a:t>Fully Paid</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6,149</a:t>
                      </a:r>
                      <a:endParaRPr lang="en"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15,246</a:t>
                      </a:r>
                      <a:endParaRPr lang="en-US" altLang="ko-KR"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88721348"/>
                  </a:ext>
                </a:extLst>
              </a:tr>
            </a:tbl>
          </a:graphicData>
        </a:graphic>
      </p:graphicFrame>
      <p:sp>
        <p:nvSpPr>
          <p:cNvPr id="16" name="직사각형 15">
            <a:extLst>
              <a:ext uri="{FF2B5EF4-FFF2-40B4-BE49-F238E27FC236}">
                <a16:creationId xmlns:a16="http://schemas.microsoft.com/office/drawing/2014/main" id="{12BB9F9D-BCDB-C14E-9E78-E00E8C489394}"/>
              </a:ext>
            </a:extLst>
          </p:cNvPr>
          <p:cNvSpPr/>
          <p:nvPr/>
        </p:nvSpPr>
        <p:spPr>
          <a:xfrm>
            <a:off x="6321688" y="1111051"/>
            <a:ext cx="4330941" cy="45228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pPr algn="ctr"/>
            <a:r>
              <a:rPr kumimoji="1" lang="en-US" altLang="ko-KR" sz="1600" b="1" dirty="0">
                <a:solidFill>
                  <a:schemeClr val="tx1"/>
                </a:solidFill>
              </a:rPr>
              <a:t>Feature Importance  (Top 20)</a:t>
            </a:r>
            <a:endParaRPr kumimoji="1" lang="ko-KR" altLang="en-US" sz="1600" b="1" dirty="0">
              <a:solidFill>
                <a:schemeClr val="tx1"/>
              </a:solidFill>
            </a:endParaRPr>
          </a:p>
        </p:txBody>
      </p:sp>
      <p:sp>
        <p:nvSpPr>
          <p:cNvPr id="17" name="TextBox 16">
            <a:extLst>
              <a:ext uri="{FF2B5EF4-FFF2-40B4-BE49-F238E27FC236}">
                <a16:creationId xmlns:a16="http://schemas.microsoft.com/office/drawing/2014/main" id="{47AC1BD9-1142-894B-9509-99EB7054BAB4}"/>
              </a:ext>
            </a:extLst>
          </p:cNvPr>
          <p:cNvSpPr txBox="1"/>
          <p:nvPr/>
        </p:nvSpPr>
        <p:spPr>
          <a:xfrm>
            <a:off x="3429528" y="2411421"/>
            <a:ext cx="1484740" cy="307777"/>
          </a:xfrm>
          <a:prstGeom prst="rect">
            <a:avLst/>
          </a:prstGeom>
          <a:noFill/>
        </p:spPr>
        <p:txBody>
          <a:bodyPr wrap="square" rtlCol="0">
            <a:spAutoFit/>
          </a:bodyPr>
          <a:lstStyle/>
          <a:p>
            <a:pPr algn="ctr"/>
            <a:r>
              <a:rPr kumimoji="1" lang="en-US" altLang="ko-KR" sz="1400" i="1" dirty="0"/>
              <a:t>Predicted</a:t>
            </a:r>
            <a:endParaRPr kumimoji="1" lang="ko-KR" altLang="en-US" sz="1400" i="1" dirty="0"/>
          </a:p>
        </p:txBody>
      </p:sp>
      <p:sp>
        <p:nvSpPr>
          <p:cNvPr id="18" name="TextBox 17">
            <a:extLst>
              <a:ext uri="{FF2B5EF4-FFF2-40B4-BE49-F238E27FC236}">
                <a16:creationId xmlns:a16="http://schemas.microsoft.com/office/drawing/2014/main" id="{87135335-5DEA-3B4B-B0E1-0D01DDA9CCD1}"/>
              </a:ext>
            </a:extLst>
          </p:cNvPr>
          <p:cNvSpPr txBox="1"/>
          <p:nvPr/>
        </p:nvSpPr>
        <p:spPr>
          <a:xfrm>
            <a:off x="1470960" y="3069773"/>
            <a:ext cx="846584" cy="307777"/>
          </a:xfrm>
          <a:prstGeom prst="rect">
            <a:avLst/>
          </a:prstGeom>
          <a:noFill/>
        </p:spPr>
        <p:txBody>
          <a:bodyPr wrap="square" rtlCol="0">
            <a:spAutoFit/>
          </a:bodyPr>
          <a:lstStyle>
            <a:defPPr>
              <a:defRPr lang="en-US"/>
            </a:defPPr>
            <a:lvl1pPr algn="ctr">
              <a:defRPr kumimoji="1" sz="1400" i="1"/>
            </a:lvl1pPr>
          </a:lstStyle>
          <a:p>
            <a:r>
              <a:rPr lang="en-US" altLang="ko-KR" dirty="0"/>
              <a:t>Actual</a:t>
            </a:r>
            <a:endParaRPr lang="ko-KR" altLang="en-US" dirty="0"/>
          </a:p>
        </p:txBody>
      </p:sp>
      <p:sp>
        <p:nvSpPr>
          <p:cNvPr id="20" name="TextBox 19">
            <a:extLst>
              <a:ext uri="{FF2B5EF4-FFF2-40B4-BE49-F238E27FC236}">
                <a16:creationId xmlns:a16="http://schemas.microsoft.com/office/drawing/2014/main" id="{76A9F4ED-BF7B-6D4D-9D2D-E283E923E0FE}"/>
              </a:ext>
            </a:extLst>
          </p:cNvPr>
          <p:cNvSpPr txBox="1"/>
          <p:nvPr/>
        </p:nvSpPr>
        <p:spPr>
          <a:xfrm>
            <a:off x="1490623" y="4882778"/>
            <a:ext cx="846584" cy="307777"/>
          </a:xfrm>
          <a:prstGeom prst="rect">
            <a:avLst/>
          </a:prstGeom>
          <a:noFill/>
        </p:spPr>
        <p:txBody>
          <a:bodyPr wrap="square" rtlCol="0">
            <a:spAutoFit/>
          </a:bodyPr>
          <a:lstStyle>
            <a:defPPr>
              <a:defRPr lang="en-US"/>
            </a:defPPr>
            <a:lvl1pPr algn="ctr">
              <a:defRPr kumimoji="1" sz="1400" i="1"/>
            </a:lvl1pPr>
          </a:lstStyle>
          <a:p>
            <a:r>
              <a:rPr lang="en-US" altLang="ko-KR" dirty="0"/>
              <a:t>[ ROC ] </a:t>
            </a:r>
            <a:endParaRPr lang="ko-KR" altLang="en-US" dirty="0"/>
          </a:p>
        </p:txBody>
      </p:sp>
      <p:pic>
        <p:nvPicPr>
          <p:cNvPr id="10" name="그림 9">
            <a:extLst>
              <a:ext uri="{FF2B5EF4-FFF2-40B4-BE49-F238E27FC236}">
                <a16:creationId xmlns:a16="http://schemas.microsoft.com/office/drawing/2014/main" id="{1584EDF1-16C7-144C-AAB5-2F7126070411}"/>
              </a:ext>
            </a:extLst>
          </p:cNvPr>
          <p:cNvPicPr>
            <a:picLocks/>
          </p:cNvPicPr>
          <p:nvPr/>
        </p:nvPicPr>
        <p:blipFill>
          <a:blip r:embed="rId2"/>
          <a:stretch>
            <a:fillRect/>
          </a:stretch>
        </p:blipFill>
        <p:spPr>
          <a:xfrm>
            <a:off x="2407054" y="4038850"/>
            <a:ext cx="2728800" cy="1994400"/>
          </a:xfrm>
          <a:prstGeom prst="rect">
            <a:avLst/>
          </a:prstGeom>
        </p:spPr>
      </p:pic>
      <p:pic>
        <p:nvPicPr>
          <p:cNvPr id="22" name="그림 21">
            <a:extLst>
              <a:ext uri="{FF2B5EF4-FFF2-40B4-BE49-F238E27FC236}">
                <a16:creationId xmlns:a16="http://schemas.microsoft.com/office/drawing/2014/main" id="{A0658A91-79C3-B347-AEC7-0ACDBE104B10}"/>
              </a:ext>
            </a:extLst>
          </p:cNvPr>
          <p:cNvPicPr>
            <a:picLocks/>
          </p:cNvPicPr>
          <p:nvPr/>
        </p:nvPicPr>
        <p:blipFill>
          <a:blip r:embed="rId3"/>
          <a:stretch>
            <a:fillRect/>
          </a:stretch>
        </p:blipFill>
        <p:spPr>
          <a:xfrm>
            <a:off x="6521557" y="1766587"/>
            <a:ext cx="3931200" cy="2552400"/>
          </a:xfrm>
          <a:prstGeom prst="rect">
            <a:avLst/>
          </a:prstGeom>
        </p:spPr>
      </p:pic>
      <p:graphicFrame>
        <p:nvGraphicFramePr>
          <p:cNvPr id="19" name="표 6">
            <a:extLst>
              <a:ext uri="{FF2B5EF4-FFF2-40B4-BE49-F238E27FC236}">
                <a16:creationId xmlns:a16="http://schemas.microsoft.com/office/drawing/2014/main" id="{AF85B76D-EB33-7E4E-9393-D1122B50F488}"/>
              </a:ext>
            </a:extLst>
          </p:cNvPr>
          <p:cNvGraphicFramePr>
            <a:graphicFrameLocks noGrp="1"/>
          </p:cNvGraphicFramePr>
          <p:nvPr/>
        </p:nvGraphicFramePr>
        <p:xfrm>
          <a:off x="6469829" y="4898906"/>
          <a:ext cx="4124023" cy="1222494"/>
        </p:xfrm>
        <a:graphic>
          <a:graphicData uri="http://schemas.openxmlformats.org/drawingml/2006/table">
            <a:tbl>
              <a:tblPr firstRow="1" bandRow="1">
                <a:tableStyleId>{5C22544A-7EE6-4342-B048-85BDC9FD1C3A}</a:tableStyleId>
              </a:tblPr>
              <a:tblGrid>
                <a:gridCol w="764621">
                  <a:extLst>
                    <a:ext uri="{9D8B030D-6E8A-4147-A177-3AD203B41FA5}">
                      <a16:colId xmlns:a16="http://schemas.microsoft.com/office/drawing/2014/main" val="1677452348"/>
                    </a:ext>
                  </a:extLst>
                </a:gridCol>
                <a:gridCol w="3359402">
                  <a:extLst>
                    <a:ext uri="{9D8B030D-6E8A-4147-A177-3AD203B41FA5}">
                      <a16:colId xmlns:a16="http://schemas.microsoft.com/office/drawing/2014/main" val="905303061"/>
                    </a:ext>
                  </a:extLst>
                </a:gridCol>
              </a:tblGrid>
              <a:tr h="198799">
                <a:tc>
                  <a:txBody>
                    <a:bodyPr/>
                    <a:lstStyle/>
                    <a:p>
                      <a:pPr algn="ctr" fontAlgn="ctr"/>
                      <a:r>
                        <a:rPr lang="en" sz="1100" b="1" i="0" u="none" strike="noStrike" dirty="0">
                          <a:solidFill>
                            <a:srgbClr val="000000"/>
                          </a:solidFill>
                          <a:effectLst/>
                          <a:latin typeface="Cambria" panose="02040503050406030204" pitchFamily="18" charset="0"/>
                          <a:ea typeface="맑은 고딕" panose="020B0503020000020004" pitchFamily="34" charset="-127"/>
                        </a:rPr>
                        <a:t>No</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tx2">
                        <a:lumMod val="20000"/>
                        <a:lumOff val="80000"/>
                      </a:schemeClr>
                    </a:solidFill>
                  </a:tcPr>
                </a:tc>
                <a:tc>
                  <a:txBody>
                    <a:bodyPr/>
                    <a:lstStyle/>
                    <a:p>
                      <a:pPr algn="ctr" fontAlgn="ctr"/>
                      <a:r>
                        <a:rPr lang="en" sz="1100" b="1" i="0" u="none" strike="noStrike" dirty="0">
                          <a:solidFill>
                            <a:srgbClr val="000000"/>
                          </a:solidFill>
                          <a:effectLst/>
                          <a:latin typeface="Cambria" panose="02040503050406030204" pitchFamily="18" charset="0"/>
                          <a:ea typeface="맑은 고딕" panose="020B0503020000020004" pitchFamily="34" charset="-127"/>
                        </a:rPr>
                        <a:t>Important Features</a:t>
                      </a:r>
                    </a:p>
                  </a:txBody>
                  <a:tcPr marL="108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66571840"/>
                  </a:ext>
                </a:extLst>
              </a:tr>
              <a:tr h="208699">
                <a:tc>
                  <a:txBody>
                    <a:bodyPr/>
                    <a:lstStyle/>
                    <a:p>
                      <a:pPr algn="ctr" fontAlgn="ctr"/>
                      <a:r>
                        <a:rPr lang="en" sz="1200" b="1" i="0" u="none" strike="noStrike" dirty="0">
                          <a:solidFill>
                            <a:srgbClr val="000000"/>
                          </a:solidFill>
                          <a:effectLst/>
                          <a:latin typeface="Cambria" panose="02040503050406030204" pitchFamily="18" charset="0"/>
                          <a:ea typeface="맑은 고딕" panose="020B0503020000020004" pitchFamily="34" charset="-127"/>
                        </a:rPr>
                        <a:t>1</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algn="l" defTabSz="914400" rtl="0" eaLnBrk="1" fontAlgn="ctr" latinLnBrk="1" hangingPunct="1"/>
                      <a:r>
                        <a:rPr lang="en" sz="1200" b="1" i="0" u="none" strike="noStrike" kern="1200" dirty="0" err="1">
                          <a:solidFill>
                            <a:srgbClr val="000000"/>
                          </a:solidFill>
                          <a:effectLst/>
                          <a:latin typeface="Cambria" panose="02040503050406030204" pitchFamily="18" charset="0"/>
                          <a:ea typeface="맑은 고딕" panose="020B0503020000020004" pitchFamily="34" charset="-127"/>
                          <a:cs typeface="+mn-cs"/>
                        </a:rPr>
                        <a:t>sub_grade_num</a:t>
                      </a:r>
                      <a:endParaRPr lang="en" sz="1200" b="1" i="0" u="none" strike="noStrike" kern="1200" dirty="0">
                        <a:solidFill>
                          <a:srgbClr val="000000"/>
                        </a:solidFill>
                        <a:effectLst/>
                        <a:latin typeface="Cambria" panose="02040503050406030204" pitchFamily="18" charset="0"/>
                        <a:ea typeface="맑은 고딕" panose="020B0503020000020004" pitchFamily="34" charset="-127"/>
                        <a:cs typeface="+mn-cs"/>
                      </a:endParaRP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980069986"/>
                  </a:ext>
                </a:extLst>
              </a:tr>
              <a:tr h="208699">
                <a:tc>
                  <a:txBody>
                    <a:bodyPr/>
                    <a:lstStyle/>
                    <a:p>
                      <a:pPr algn="ctr" fontAlgn="ctr"/>
                      <a:r>
                        <a:rPr lang="en" sz="1200" b="1" i="0" u="none" strike="noStrike" dirty="0">
                          <a:solidFill>
                            <a:srgbClr val="000000"/>
                          </a:solidFill>
                          <a:effectLst/>
                          <a:latin typeface="Cambria" panose="02040503050406030204" pitchFamily="18" charset="0"/>
                          <a:ea typeface="맑은 고딕" panose="020B0503020000020004" pitchFamily="34" charset="-127"/>
                        </a:rPr>
                        <a:t>2</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algn="l" defTabSz="914400" rtl="0" eaLnBrk="1" fontAlgn="ctr" latinLnBrk="1" hangingPunct="1"/>
                      <a:r>
                        <a:rPr lang="en" sz="1200" b="1" i="0" u="none" strike="noStrike" kern="1200" dirty="0" err="1">
                          <a:solidFill>
                            <a:srgbClr val="000000"/>
                          </a:solidFill>
                          <a:effectLst/>
                          <a:latin typeface="Cambria" panose="02040503050406030204" pitchFamily="18" charset="0"/>
                          <a:ea typeface="맑은 고딕" panose="020B0503020000020004" pitchFamily="34" charset="-127"/>
                          <a:cs typeface="+mn-cs"/>
                        </a:rPr>
                        <a:t>int_rate</a:t>
                      </a:r>
                      <a:endParaRPr lang="en" sz="1200" b="1" i="0" u="none" strike="noStrike" kern="1200" dirty="0">
                        <a:solidFill>
                          <a:srgbClr val="000000"/>
                        </a:solidFill>
                        <a:effectLst/>
                        <a:latin typeface="Cambria" panose="02040503050406030204" pitchFamily="18" charset="0"/>
                        <a:ea typeface="맑은 고딕" panose="020B0503020000020004" pitchFamily="34" charset="-127"/>
                        <a:cs typeface="+mn-cs"/>
                      </a:endParaRP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23042481"/>
                  </a:ext>
                </a:extLst>
              </a:tr>
              <a:tr h="208699">
                <a:tc>
                  <a:txBody>
                    <a:bodyPr/>
                    <a:lstStyle/>
                    <a:p>
                      <a:pPr algn="ctr" fontAlgn="ctr"/>
                      <a:r>
                        <a:rPr lang="en" sz="1200" b="1" i="0" u="none" strike="noStrike" dirty="0">
                          <a:solidFill>
                            <a:srgbClr val="000000"/>
                          </a:solidFill>
                          <a:effectLst/>
                          <a:latin typeface="Cambria" panose="02040503050406030204" pitchFamily="18" charset="0"/>
                          <a:ea typeface="맑은 고딕" panose="020B0503020000020004" pitchFamily="34" charset="-127"/>
                        </a:rPr>
                        <a:t>3</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algn="l" defTabSz="914400" rtl="0" eaLnBrk="1" fontAlgn="ctr" latinLnBrk="1" hangingPunct="1"/>
                      <a:r>
                        <a:rPr lang="en" sz="1200" b="1" i="0" u="none" strike="noStrike" kern="1200" dirty="0">
                          <a:solidFill>
                            <a:srgbClr val="000000"/>
                          </a:solidFill>
                          <a:effectLst/>
                          <a:latin typeface="Cambria" panose="02040503050406030204" pitchFamily="18" charset="0"/>
                          <a:ea typeface="맑은 고딕" panose="020B0503020000020004" pitchFamily="34" charset="-127"/>
                          <a:cs typeface="+mn-cs"/>
                        </a:rPr>
                        <a:t>term_ 60 months</a:t>
                      </a: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88721348"/>
                  </a:ext>
                </a:extLst>
              </a:tr>
              <a:tr h="198799">
                <a:tc>
                  <a:txBody>
                    <a:bodyPr/>
                    <a:lstStyle/>
                    <a:p>
                      <a:pPr algn="ctr" fontAlgn="ctr"/>
                      <a:r>
                        <a:rPr lang="en" sz="1100" b="0" i="0" u="none" strike="noStrike" dirty="0">
                          <a:solidFill>
                            <a:srgbClr val="000000"/>
                          </a:solidFill>
                          <a:effectLst/>
                          <a:latin typeface="Cambria" panose="02040503050406030204" pitchFamily="18" charset="0"/>
                          <a:ea typeface="맑은 고딕" panose="020B0503020000020004" pitchFamily="34" charset="-127"/>
                        </a:rPr>
                        <a:t>4</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l" defTabSz="914400" rtl="0" eaLnBrk="1" fontAlgn="ctr" latinLnBrk="1" hangingPunct="1">
                        <a:lnSpc>
                          <a:spcPct val="100000"/>
                        </a:lnSpc>
                        <a:spcBef>
                          <a:spcPts val="0"/>
                        </a:spcBef>
                        <a:spcAft>
                          <a:spcPts val="0"/>
                        </a:spcAft>
                        <a:buClrTx/>
                        <a:buSzTx/>
                        <a:buFontTx/>
                        <a:buNone/>
                        <a:tabLst/>
                        <a:defRPr/>
                      </a:pPr>
                      <a:r>
                        <a:rPr lang="en" sz="1100" b="0" i="0" u="none" strike="noStrike" kern="1200" dirty="0" err="1">
                          <a:solidFill>
                            <a:srgbClr val="000000"/>
                          </a:solidFill>
                          <a:effectLst/>
                          <a:latin typeface="Cambria" panose="02040503050406030204" pitchFamily="18" charset="0"/>
                          <a:ea typeface="맑은 고딕" panose="020B0503020000020004" pitchFamily="34" charset="-127"/>
                          <a:cs typeface="+mn-cs"/>
                        </a:rPr>
                        <a:t>fico_range_mean</a:t>
                      </a:r>
                      <a:endParaRPr lang="en" sz="1100" b="0" i="0" u="none" strike="noStrike" kern="1200" dirty="0">
                        <a:solidFill>
                          <a:srgbClr val="000000"/>
                        </a:solidFill>
                        <a:effectLst/>
                        <a:latin typeface="Cambria" panose="02040503050406030204" pitchFamily="18" charset="0"/>
                        <a:ea typeface="맑은 고딕" panose="020B0503020000020004" pitchFamily="34" charset="-127"/>
                        <a:cs typeface="+mn-cs"/>
                      </a:endParaRP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875378066"/>
                  </a:ext>
                </a:extLst>
              </a:tr>
              <a:tr h="198799">
                <a:tc>
                  <a:txBody>
                    <a:bodyPr/>
                    <a:lstStyle/>
                    <a:p>
                      <a:pPr algn="ctr" fontAlgn="ctr"/>
                      <a:r>
                        <a:rPr lang="en" sz="1100" b="0" i="0" u="none" strike="noStrike" dirty="0">
                          <a:solidFill>
                            <a:srgbClr val="000000"/>
                          </a:solidFill>
                          <a:effectLst/>
                          <a:latin typeface="Cambria" panose="02040503050406030204" pitchFamily="18" charset="0"/>
                          <a:ea typeface="맑은 고딕" panose="020B0503020000020004" pitchFamily="34" charset="-127"/>
                        </a:rPr>
                        <a:t>5</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algn="l" defTabSz="914400" rtl="0" eaLnBrk="1" fontAlgn="ctr" latinLnBrk="1" hangingPunct="1"/>
                      <a:r>
                        <a:rPr lang="en" sz="1100" b="0" i="0" u="none" strike="noStrike" kern="1200" dirty="0" err="1">
                          <a:solidFill>
                            <a:srgbClr val="000000"/>
                          </a:solidFill>
                          <a:effectLst/>
                          <a:latin typeface="Cambria" panose="02040503050406030204" pitchFamily="18" charset="0"/>
                          <a:ea typeface="맑은 고딕" panose="020B0503020000020004" pitchFamily="34" charset="-127"/>
                          <a:cs typeface="+mn-cs"/>
                        </a:rPr>
                        <a:t>dti</a:t>
                      </a:r>
                      <a:endParaRPr lang="en" sz="1100" b="0" i="0" u="none" strike="noStrike" kern="1200" dirty="0">
                        <a:solidFill>
                          <a:srgbClr val="000000"/>
                        </a:solidFill>
                        <a:effectLst/>
                        <a:latin typeface="Cambria" panose="02040503050406030204" pitchFamily="18" charset="0"/>
                        <a:ea typeface="맑은 고딕" panose="020B0503020000020004" pitchFamily="34" charset="-127"/>
                        <a:cs typeface="+mn-cs"/>
                      </a:endParaRP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43130360"/>
                  </a:ext>
                </a:extLst>
              </a:tr>
            </a:tbl>
          </a:graphicData>
        </a:graphic>
      </p:graphicFrame>
    </p:spTree>
    <p:extLst>
      <p:ext uri="{BB962C8B-B14F-4D97-AF65-F5344CB8AC3E}">
        <p14:creationId xmlns:p14="http://schemas.microsoft.com/office/powerpoint/2010/main" val="33892916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직사각형 10">
            <a:extLst>
              <a:ext uri="{FF2B5EF4-FFF2-40B4-BE49-F238E27FC236}">
                <a16:creationId xmlns:a16="http://schemas.microsoft.com/office/drawing/2014/main" id="{3062FD6E-47FE-A249-89D1-BCD2298D1E70}"/>
              </a:ext>
            </a:extLst>
          </p:cNvPr>
          <p:cNvSpPr/>
          <p:nvPr/>
        </p:nvSpPr>
        <p:spPr>
          <a:xfrm>
            <a:off x="1280651" y="206478"/>
            <a:ext cx="9645447" cy="526349"/>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r>
              <a:rPr kumimoji="1" lang="en-US" altLang="ko-KR" sz="2000" b="1" dirty="0">
                <a:solidFill>
                  <a:prstClr val="black"/>
                </a:solidFill>
              </a:rPr>
              <a:t>[Back-up] </a:t>
            </a:r>
            <a:r>
              <a:rPr kumimoji="1" lang="en-US" altLang="ko-KR" sz="2000" b="1" dirty="0">
                <a:solidFill>
                  <a:schemeClr val="tx1"/>
                </a:solidFill>
              </a:rPr>
              <a:t>Gradient Boosting</a:t>
            </a:r>
          </a:p>
        </p:txBody>
      </p:sp>
      <p:sp>
        <p:nvSpPr>
          <p:cNvPr id="6" name="직사각형 5">
            <a:extLst>
              <a:ext uri="{FF2B5EF4-FFF2-40B4-BE49-F238E27FC236}">
                <a16:creationId xmlns:a16="http://schemas.microsoft.com/office/drawing/2014/main" id="{B62D307D-354D-EA4B-921E-B147A175F28B}"/>
              </a:ext>
            </a:extLst>
          </p:cNvPr>
          <p:cNvSpPr/>
          <p:nvPr/>
        </p:nvSpPr>
        <p:spPr>
          <a:xfrm>
            <a:off x="1300315" y="963562"/>
            <a:ext cx="4646653" cy="5535563"/>
          </a:xfrm>
          <a:prstGeom prst="rect">
            <a:avLst/>
          </a:prstGeom>
          <a:noFill/>
          <a:ln w="158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2" name="직사각형 11">
            <a:extLst>
              <a:ext uri="{FF2B5EF4-FFF2-40B4-BE49-F238E27FC236}">
                <a16:creationId xmlns:a16="http://schemas.microsoft.com/office/drawing/2014/main" id="{E95368C2-BCB9-B647-8DD7-C928D4CFF95B}"/>
              </a:ext>
            </a:extLst>
          </p:cNvPr>
          <p:cNvSpPr/>
          <p:nvPr/>
        </p:nvSpPr>
        <p:spPr>
          <a:xfrm>
            <a:off x="6171289" y="963562"/>
            <a:ext cx="4646653" cy="5535563"/>
          </a:xfrm>
          <a:prstGeom prst="rect">
            <a:avLst/>
          </a:prstGeom>
          <a:noFill/>
          <a:ln w="158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3" name="직사각형 12">
            <a:extLst>
              <a:ext uri="{FF2B5EF4-FFF2-40B4-BE49-F238E27FC236}">
                <a16:creationId xmlns:a16="http://schemas.microsoft.com/office/drawing/2014/main" id="{C48616B5-F888-0C41-AD49-D6F655166159}"/>
              </a:ext>
            </a:extLst>
          </p:cNvPr>
          <p:cNvSpPr/>
          <p:nvPr/>
        </p:nvSpPr>
        <p:spPr>
          <a:xfrm>
            <a:off x="1452597" y="1750507"/>
            <a:ext cx="4456669" cy="369332"/>
          </a:xfrm>
          <a:prstGeom prst="rect">
            <a:avLst/>
          </a:prstGeom>
        </p:spPr>
        <p:txBody>
          <a:bodyPr wrap="none">
            <a:spAutoFit/>
          </a:bodyPr>
          <a:lstStyle/>
          <a:p>
            <a:pPr marL="184150" indent="-184150">
              <a:spcBef>
                <a:spcPts val="300"/>
              </a:spcBef>
              <a:buFont typeface="Arial" panose="020B0604020202020204" pitchFamily="34" charset="0"/>
              <a:buChar char="•"/>
            </a:pPr>
            <a:r>
              <a:rPr lang="en" altLang="ko-KR" dirty="0"/>
              <a:t>Prediction </a:t>
            </a:r>
            <a:r>
              <a:rPr lang="en" altLang="ko-KR" b="1" dirty="0"/>
              <a:t>Accuracy :  6</a:t>
            </a:r>
            <a:r>
              <a:rPr lang="en-US" altLang="ko-KR" b="1" dirty="0"/>
              <a:t>6</a:t>
            </a:r>
            <a:r>
              <a:rPr lang="en" altLang="ko-KR" b="1" dirty="0"/>
              <a:t>% </a:t>
            </a:r>
            <a:r>
              <a:rPr lang="en" altLang="ko-KR" dirty="0"/>
              <a:t>(</a:t>
            </a:r>
            <a:r>
              <a:rPr lang="en-US" altLang="ko-KR" dirty="0"/>
              <a:t>0.66095</a:t>
            </a:r>
            <a:r>
              <a:rPr lang="en" altLang="ko-KR" dirty="0"/>
              <a:t>)</a:t>
            </a:r>
          </a:p>
        </p:txBody>
      </p:sp>
      <p:sp>
        <p:nvSpPr>
          <p:cNvPr id="14" name="직사각형 13">
            <a:extLst>
              <a:ext uri="{FF2B5EF4-FFF2-40B4-BE49-F238E27FC236}">
                <a16:creationId xmlns:a16="http://schemas.microsoft.com/office/drawing/2014/main" id="{8A440AD2-B030-4245-A204-CC6A06F95B87}"/>
              </a:ext>
            </a:extLst>
          </p:cNvPr>
          <p:cNvSpPr/>
          <p:nvPr/>
        </p:nvSpPr>
        <p:spPr>
          <a:xfrm>
            <a:off x="1474385" y="1111051"/>
            <a:ext cx="4330941" cy="45228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pPr algn="ctr"/>
            <a:r>
              <a:rPr kumimoji="1" lang="en-US" altLang="ko-KR" sz="1600" b="1" dirty="0">
                <a:solidFill>
                  <a:schemeClr val="tx1"/>
                </a:solidFill>
              </a:rPr>
              <a:t>Model result</a:t>
            </a:r>
            <a:endParaRPr kumimoji="1" lang="ko-KR" altLang="en-US" sz="1600" b="1" dirty="0">
              <a:solidFill>
                <a:schemeClr val="tx1"/>
              </a:solidFill>
            </a:endParaRPr>
          </a:p>
        </p:txBody>
      </p:sp>
      <p:graphicFrame>
        <p:nvGraphicFramePr>
          <p:cNvPr id="15" name="표 14">
            <a:extLst>
              <a:ext uri="{FF2B5EF4-FFF2-40B4-BE49-F238E27FC236}">
                <a16:creationId xmlns:a16="http://schemas.microsoft.com/office/drawing/2014/main" id="{75A49FD0-EB0C-304D-A9E4-713A66988993}"/>
              </a:ext>
            </a:extLst>
          </p:cNvPr>
          <p:cNvGraphicFramePr>
            <a:graphicFrameLocks noGrp="1"/>
          </p:cNvGraphicFramePr>
          <p:nvPr/>
        </p:nvGraphicFramePr>
        <p:xfrm>
          <a:off x="2234377" y="2748686"/>
          <a:ext cx="3244644" cy="731931"/>
        </p:xfrm>
        <a:graphic>
          <a:graphicData uri="http://schemas.openxmlformats.org/drawingml/2006/table">
            <a:tbl>
              <a:tblPr firstRow="1" bandRow="1">
                <a:tableStyleId>{5C22544A-7EE6-4342-B048-85BDC9FD1C3A}</a:tableStyleId>
              </a:tblPr>
              <a:tblGrid>
                <a:gridCol w="1081548">
                  <a:extLst>
                    <a:ext uri="{9D8B030D-6E8A-4147-A177-3AD203B41FA5}">
                      <a16:colId xmlns:a16="http://schemas.microsoft.com/office/drawing/2014/main" val="103038901"/>
                    </a:ext>
                  </a:extLst>
                </a:gridCol>
                <a:gridCol w="1081548">
                  <a:extLst>
                    <a:ext uri="{9D8B030D-6E8A-4147-A177-3AD203B41FA5}">
                      <a16:colId xmlns:a16="http://schemas.microsoft.com/office/drawing/2014/main" val="905303061"/>
                    </a:ext>
                  </a:extLst>
                </a:gridCol>
                <a:gridCol w="1081548">
                  <a:extLst>
                    <a:ext uri="{9D8B030D-6E8A-4147-A177-3AD203B41FA5}">
                      <a16:colId xmlns:a16="http://schemas.microsoft.com/office/drawing/2014/main" val="2891923739"/>
                    </a:ext>
                  </a:extLst>
                </a:gridCol>
              </a:tblGrid>
              <a:tr h="243977">
                <a:tc>
                  <a:txBody>
                    <a:bodyPr/>
                    <a:lstStyle/>
                    <a:p>
                      <a:pPr algn="ctr" fontAlgn="ctr"/>
                      <a:endParaRPr lang="en" sz="1100" b="0" i="0" u="none" strike="noStrike" dirty="0">
                        <a:solidFill>
                          <a:srgbClr val="000000"/>
                        </a:solidFill>
                        <a:effectLst/>
                        <a:latin typeface="Cambria" panose="02040503050406030204" pitchFamily="18" charset="0"/>
                        <a:ea typeface="맑은 고딕" panose="020B0503020000020004" pitchFamily="34" charset="-127"/>
                      </a:endParaRP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 sz="1100" b="0" i="0" u="none" strike="noStrike" dirty="0">
                          <a:solidFill>
                            <a:srgbClr val="000000"/>
                          </a:solidFill>
                          <a:effectLst/>
                          <a:latin typeface="Cambria" panose="02040503050406030204" pitchFamily="18" charset="0"/>
                          <a:ea typeface="맑은 고딕" panose="020B0503020000020004" pitchFamily="34" charset="-127"/>
                        </a:rPr>
                        <a:t>Charged Off</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US" altLang="ko-KR" sz="1100" b="0" i="0" u="none" strike="noStrike" dirty="0">
                          <a:solidFill>
                            <a:srgbClr val="000000"/>
                          </a:solidFill>
                          <a:effectLst/>
                          <a:latin typeface="Cambria" panose="02040503050406030204" pitchFamily="18" charset="0"/>
                          <a:ea typeface="맑은 고딕" panose="020B0503020000020004" pitchFamily="34" charset="-127"/>
                        </a:rPr>
                        <a:t>Fully Paid</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980069986"/>
                  </a:ext>
                </a:extLst>
              </a:tr>
              <a:tr h="243977">
                <a:tc>
                  <a:txBody>
                    <a:bodyPr/>
                    <a:lstStyle/>
                    <a:p>
                      <a:pPr marL="0" marR="0" lvl="0" indent="0" algn="ctr" defTabSz="914400" rtl="0" eaLnBrk="1" fontAlgn="ctr" latinLnBrk="1" hangingPunct="1">
                        <a:lnSpc>
                          <a:spcPct val="100000"/>
                        </a:lnSpc>
                        <a:spcBef>
                          <a:spcPts val="0"/>
                        </a:spcBef>
                        <a:spcAft>
                          <a:spcPts val="0"/>
                        </a:spcAft>
                        <a:buClrTx/>
                        <a:buSzTx/>
                        <a:buFontTx/>
                        <a:buNone/>
                        <a:tabLst/>
                        <a:defRPr/>
                      </a:pPr>
                      <a:r>
                        <a:rPr lang="en" altLang="ko-KR" sz="1100" b="0" i="0" u="none" strike="noStrike" dirty="0">
                          <a:solidFill>
                            <a:srgbClr val="000000"/>
                          </a:solidFill>
                          <a:effectLst/>
                          <a:latin typeface="Cambria" panose="02040503050406030204" pitchFamily="18" charset="0"/>
                          <a:ea typeface="+mn-ea"/>
                        </a:rPr>
                        <a:t>Charged Off</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10,754</a:t>
                      </a:r>
                      <a:endParaRPr lang="en"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7,675</a:t>
                      </a:r>
                      <a:endParaRPr lang="en-US" altLang="ko-KR"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23042481"/>
                  </a:ext>
                </a:extLst>
              </a:tr>
              <a:tr h="243977">
                <a:tc>
                  <a:txBody>
                    <a:bodyPr/>
                    <a:lstStyle/>
                    <a:p>
                      <a:pPr algn="ctr" fontAlgn="ctr"/>
                      <a:r>
                        <a:rPr lang="en-US" altLang="ko-KR" sz="1100" b="0" i="0" u="none" strike="noStrike" dirty="0">
                          <a:solidFill>
                            <a:srgbClr val="000000"/>
                          </a:solidFill>
                          <a:effectLst/>
                          <a:latin typeface="Cambria" panose="02040503050406030204" pitchFamily="18" charset="0"/>
                          <a:ea typeface="+mn-ea"/>
                        </a:rPr>
                        <a:t>Fully Paid</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5,887</a:t>
                      </a:r>
                      <a:endParaRPr lang="en"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15,684</a:t>
                      </a:r>
                      <a:endParaRPr lang="en-US" altLang="ko-KR"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88721348"/>
                  </a:ext>
                </a:extLst>
              </a:tr>
            </a:tbl>
          </a:graphicData>
        </a:graphic>
      </p:graphicFrame>
      <p:sp>
        <p:nvSpPr>
          <p:cNvPr id="16" name="직사각형 15">
            <a:extLst>
              <a:ext uri="{FF2B5EF4-FFF2-40B4-BE49-F238E27FC236}">
                <a16:creationId xmlns:a16="http://schemas.microsoft.com/office/drawing/2014/main" id="{12BB9F9D-BCDB-C14E-9E78-E00E8C489394}"/>
              </a:ext>
            </a:extLst>
          </p:cNvPr>
          <p:cNvSpPr/>
          <p:nvPr/>
        </p:nvSpPr>
        <p:spPr>
          <a:xfrm>
            <a:off x="6321688" y="1111051"/>
            <a:ext cx="4330941" cy="45228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pPr algn="ctr"/>
            <a:r>
              <a:rPr kumimoji="1" lang="en-US" altLang="ko-KR" sz="1600" b="1" dirty="0">
                <a:solidFill>
                  <a:schemeClr val="tx1"/>
                </a:solidFill>
              </a:rPr>
              <a:t>Feature Importance  (Top 20)</a:t>
            </a:r>
            <a:endParaRPr kumimoji="1" lang="ko-KR" altLang="en-US" sz="1600" b="1" dirty="0">
              <a:solidFill>
                <a:schemeClr val="tx1"/>
              </a:solidFill>
            </a:endParaRPr>
          </a:p>
        </p:txBody>
      </p:sp>
      <p:sp>
        <p:nvSpPr>
          <p:cNvPr id="17" name="TextBox 16">
            <a:extLst>
              <a:ext uri="{FF2B5EF4-FFF2-40B4-BE49-F238E27FC236}">
                <a16:creationId xmlns:a16="http://schemas.microsoft.com/office/drawing/2014/main" id="{47AC1BD9-1142-894B-9509-99EB7054BAB4}"/>
              </a:ext>
            </a:extLst>
          </p:cNvPr>
          <p:cNvSpPr txBox="1"/>
          <p:nvPr/>
        </p:nvSpPr>
        <p:spPr>
          <a:xfrm>
            <a:off x="3429528" y="2411421"/>
            <a:ext cx="1484740" cy="307777"/>
          </a:xfrm>
          <a:prstGeom prst="rect">
            <a:avLst/>
          </a:prstGeom>
          <a:noFill/>
        </p:spPr>
        <p:txBody>
          <a:bodyPr wrap="square" rtlCol="0">
            <a:spAutoFit/>
          </a:bodyPr>
          <a:lstStyle/>
          <a:p>
            <a:pPr algn="ctr"/>
            <a:r>
              <a:rPr kumimoji="1" lang="en-US" altLang="ko-KR" sz="1400" i="1" dirty="0"/>
              <a:t>Predicted</a:t>
            </a:r>
            <a:endParaRPr kumimoji="1" lang="ko-KR" altLang="en-US" sz="1400" i="1" dirty="0"/>
          </a:p>
        </p:txBody>
      </p:sp>
      <p:sp>
        <p:nvSpPr>
          <p:cNvPr id="18" name="TextBox 17">
            <a:extLst>
              <a:ext uri="{FF2B5EF4-FFF2-40B4-BE49-F238E27FC236}">
                <a16:creationId xmlns:a16="http://schemas.microsoft.com/office/drawing/2014/main" id="{87135335-5DEA-3B4B-B0E1-0D01DDA9CCD1}"/>
              </a:ext>
            </a:extLst>
          </p:cNvPr>
          <p:cNvSpPr txBox="1"/>
          <p:nvPr/>
        </p:nvSpPr>
        <p:spPr>
          <a:xfrm>
            <a:off x="1470960" y="3069773"/>
            <a:ext cx="846584" cy="307777"/>
          </a:xfrm>
          <a:prstGeom prst="rect">
            <a:avLst/>
          </a:prstGeom>
          <a:noFill/>
        </p:spPr>
        <p:txBody>
          <a:bodyPr wrap="square" rtlCol="0">
            <a:spAutoFit/>
          </a:bodyPr>
          <a:lstStyle>
            <a:defPPr>
              <a:defRPr lang="en-US"/>
            </a:defPPr>
            <a:lvl1pPr algn="ctr">
              <a:defRPr kumimoji="1" sz="1400" i="1"/>
            </a:lvl1pPr>
          </a:lstStyle>
          <a:p>
            <a:r>
              <a:rPr lang="en-US" altLang="ko-KR" dirty="0"/>
              <a:t>Actual</a:t>
            </a:r>
            <a:endParaRPr lang="ko-KR" altLang="en-US" dirty="0"/>
          </a:p>
        </p:txBody>
      </p:sp>
      <p:sp>
        <p:nvSpPr>
          <p:cNvPr id="20" name="TextBox 19">
            <a:extLst>
              <a:ext uri="{FF2B5EF4-FFF2-40B4-BE49-F238E27FC236}">
                <a16:creationId xmlns:a16="http://schemas.microsoft.com/office/drawing/2014/main" id="{76A9F4ED-BF7B-6D4D-9D2D-E283E923E0FE}"/>
              </a:ext>
            </a:extLst>
          </p:cNvPr>
          <p:cNvSpPr txBox="1"/>
          <p:nvPr/>
        </p:nvSpPr>
        <p:spPr>
          <a:xfrm>
            <a:off x="1490623" y="4882778"/>
            <a:ext cx="846584" cy="307777"/>
          </a:xfrm>
          <a:prstGeom prst="rect">
            <a:avLst/>
          </a:prstGeom>
          <a:noFill/>
        </p:spPr>
        <p:txBody>
          <a:bodyPr wrap="square" rtlCol="0">
            <a:spAutoFit/>
          </a:bodyPr>
          <a:lstStyle>
            <a:defPPr>
              <a:defRPr lang="en-US"/>
            </a:defPPr>
            <a:lvl1pPr algn="ctr">
              <a:defRPr kumimoji="1" sz="1400" i="1"/>
            </a:lvl1pPr>
          </a:lstStyle>
          <a:p>
            <a:r>
              <a:rPr lang="en-US" altLang="ko-KR" dirty="0"/>
              <a:t>[ ROC ] </a:t>
            </a:r>
            <a:endParaRPr lang="ko-KR" altLang="en-US" dirty="0"/>
          </a:p>
        </p:txBody>
      </p:sp>
      <p:grpSp>
        <p:nvGrpSpPr>
          <p:cNvPr id="10" name="그룹 9">
            <a:extLst>
              <a:ext uri="{FF2B5EF4-FFF2-40B4-BE49-F238E27FC236}">
                <a16:creationId xmlns:a16="http://schemas.microsoft.com/office/drawing/2014/main" id="{F9AB3583-9BBC-CF4E-B9F7-8FE5096D54E3}"/>
              </a:ext>
            </a:extLst>
          </p:cNvPr>
          <p:cNvGrpSpPr/>
          <p:nvPr/>
        </p:nvGrpSpPr>
        <p:grpSpPr>
          <a:xfrm>
            <a:off x="6469981" y="1766587"/>
            <a:ext cx="3931200" cy="2552400"/>
            <a:chOff x="5326981" y="1766587"/>
            <a:chExt cx="3931200" cy="2552400"/>
          </a:xfrm>
        </p:grpSpPr>
        <p:pic>
          <p:nvPicPr>
            <p:cNvPr id="8" name="그림 7">
              <a:extLst>
                <a:ext uri="{FF2B5EF4-FFF2-40B4-BE49-F238E27FC236}">
                  <a16:creationId xmlns:a16="http://schemas.microsoft.com/office/drawing/2014/main" id="{75355D1A-6E19-D04C-9D48-0EDE9F415FF4}"/>
                </a:ext>
              </a:extLst>
            </p:cNvPr>
            <p:cNvPicPr>
              <a:picLocks/>
            </p:cNvPicPr>
            <p:nvPr/>
          </p:nvPicPr>
          <p:blipFill>
            <a:blip r:embed="rId2"/>
            <a:stretch>
              <a:fillRect/>
            </a:stretch>
          </p:blipFill>
          <p:spPr>
            <a:xfrm>
              <a:off x="5326981" y="1766587"/>
              <a:ext cx="3931200" cy="2552400"/>
            </a:xfrm>
            <a:prstGeom prst="rect">
              <a:avLst/>
            </a:prstGeom>
          </p:spPr>
        </p:pic>
        <p:sp>
          <p:nvSpPr>
            <p:cNvPr id="9" name="직사각형 8">
              <a:extLst>
                <a:ext uri="{FF2B5EF4-FFF2-40B4-BE49-F238E27FC236}">
                  <a16:creationId xmlns:a16="http://schemas.microsoft.com/office/drawing/2014/main" id="{02D69ED4-DEB2-8847-ABD2-80C50D761AD8}"/>
                </a:ext>
              </a:extLst>
            </p:cNvPr>
            <p:cNvSpPr/>
            <p:nvPr/>
          </p:nvSpPr>
          <p:spPr>
            <a:xfrm>
              <a:off x="8403336" y="1775731"/>
              <a:ext cx="310896" cy="1170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grpSp>
      <p:pic>
        <p:nvPicPr>
          <p:cNvPr id="2" name="그림 1">
            <a:extLst>
              <a:ext uri="{FF2B5EF4-FFF2-40B4-BE49-F238E27FC236}">
                <a16:creationId xmlns:a16="http://schemas.microsoft.com/office/drawing/2014/main" id="{543281FF-7A47-C84B-9076-78FEC5A54A66}"/>
              </a:ext>
            </a:extLst>
          </p:cNvPr>
          <p:cNvPicPr>
            <a:picLocks noChangeAspect="1"/>
          </p:cNvPicPr>
          <p:nvPr/>
        </p:nvPicPr>
        <p:blipFill>
          <a:blip r:embed="rId3"/>
          <a:stretch>
            <a:fillRect/>
          </a:stretch>
        </p:blipFill>
        <p:spPr>
          <a:xfrm>
            <a:off x="2525272" y="3975799"/>
            <a:ext cx="2794565" cy="1971800"/>
          </a:xfrm>
          <a:prstGeom prst="rect">
            <a:avLst/>
          </a:prstGeom>
        </p:spPr>
      </p:pic>
      <p:graphicFrame>
        <p:nvGraphicFramePr>
          <p:cNvPr id="19" name="표 6">
            <a:extLst>
              <a:ext uri="{FF2B5EF4-FFF2-40B4-BE49-F238E27FC236}">
                <a16:creationId xmlns:a16="http://schemas.microsoft.com/office/drawing/2014/main" id="{1C52D416-F4BF-194C-BA62-56112FE71A03}"/>
              </a:ext>
            </a:extLst>
          </p:cNvPr>
          <p:cNvGraphicFramePr>
            <a:graphicFrameLocks noGrp="1"/>
          </p:cNvGraphicFramePr>
          <p:nvPr/>
        </p:nvGraphicFramePr>
        <p:xfrm>
          <a:off x="6432603" y="4882778"/>
          <a:ext cx="4124023" cy="1222494"/>
        </p:xfrm>
        <a:graphic>
          <a:graphicData uri="http://schemas.openxmlformats.org/drawingml/2006/table">
            <a:tbl>
              <a:tblPr firstRow="1" bandRow="1">
                <a:tableStyleId>{5C22544A-7EE6-4342-B048-85BDC9FD1C3A}</a:tableStyleId>
              </a:tblPr>
              <a:tblGrid>
                <a:gridCol w="764621">
                  <a:extLst>
                    <a:ext uri="{9D8B030D-6E8A-4147-A177-3AD203B41FA5}">
                      <a16:colId xmlns:a16="http://schemas.microsoft.com/office/drawing/2014/main" val="1677452348"/>
                    </a:ext>
                  </a:extLst>
                </a:gridCol>
                <a:gridCol w="3359402">
                  <a:extLst>
                    <a:ext uri="{9D8B030D-6E8A-4147-A177-3AD203B41FA5}">
                      <a16:colId xmlns:a16="http://schemas.microsoft.com/office/drawing/2014/main" val="905303061"/>
                    </a:ext>
                  </a:extLst>
                </a:gridCol>
              </a:tblGrid>
              <a:tr h="198799">
                <a:tc>
                  <a:txBody>
                    <a:bodyPr/>
                    <a:lstStyle/>
                    <a:p>
                      <a:pPr algn="ctr" fontAlgn="ctr"/>
                      <a:r>
                        <a:rPr lang="en" sz="1100" b="1" i="0" u="none" strike="noStrike" dirty="0">
                          <a:solidFill>
                            <a:srgbClr val="000000"/>
                          </a:solidFill>
                          <a:effectLst/>
                          <a:latin typeface="Cambria" panose="02040503050406030204" pitchFamily="18" charset="0"/>
                          <a:ea typeface="맑은 고딕" panose="020B0503020000020004" pitchFamily="34" charset="-127"/>
                        </a:rPr>
                        <a:t>No</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tx2">
                        <a:lumMod val="20000"/>
                        <a:lumOff val="80000"/>
                      </a:schemeClr>
                    </a:solidFill>
                  </a:tcPr>
                </a:tc>
                <a:tc>
                  <a:txBody>
                    <a:bodyPr/>
                    <a:lstStyle/>
                    <a:p>
                      <a:pPr algn="ctr" fontAlgn="ctr"/>
                      <a:r>
                        <a:rPr lang="en" sz="1100" b="1" i="0" u="none" strike="noStrike" dirty="0">
                          <a:solidFill>
                            <a:srgbClr val="000000"/>
                          </a:solidFill>
                          <a:effectLst/>
                          <a:latin typeface="Cambria" panose="02040503050406030204" pitchFamily="18" charset="0"/>
                          <a:ea typeface="맑은 고딕" panose="020B0503020000020004" pitchFamily="34" charset="-127"/>
                        </a:rPr>
                        <a:t>Important Features</a:t>
                      </a:r>
                    </a:p>
                  </a:txBody>
                  <a:tcPr marL="108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66571840"/>
                  </a:ext>
                </a:extLst>
              </a:tr>
              <a:tr h="208699">
                <a:tc>
                  <a:txBody>
                    <a:bodyPr/>
                    <a:lstStyle/>
                    <a:p>
                      <a:pPr algn="ctr" fontAlgn="ctr"/>
                      <a:r>
                        <a:rPr lang="en" sz="1200" b="1" i="0" u="none" strike="noStrike" dirty="0">
                          <a:solidFill>
                            <a:srgbClr val="000000"/>
                          </a:solidFill>
                          <a:effectLst/>
                          <a:latin typeface="Cambria" panose="02040503050406030204" pitchFamily="18" charset="0"/>
                          <a:ea typeface="맑은 고딕" panose="020B0503020000020004" pitchFamily="34" charset="-127"/>
                        </a:rPr>
                        <a:t>1</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l" defTabSz="914400" rtl="0" eaLnBrk="1" fontAlgn="ctr" latinLnBrk="1" hangingPunct="1">
                        <a:lnSpc>
                          <a:spcPct val="100000"/>
                        </a:lnSpc>
                        <a:spcBef>
                          <a:spcPts val="0"/>
                        </a:spcBef>
                        <a:spcAft>
                          <a:spcPts val="0"/>
                        </a:spcAft>
                        <a:buClrTx/>
                        <a:buSzTx/>
                        <a:buFontTx/>
                        <a:buNone/>
                        <a:tabLst/>
                        <a:defRPr/>
                      </a:pPr>
                      <a:r>
                        <a:rPr lang="en" sz="1200" b="1" i="0" u="none" strike="noStrike" kern="1200" dirty="0">
                          <a:solidFill>
                            <a:srgbClr val="000000"/>
                          </a:solidFill>
                          <a:effectLst/>
                          <a:latin typeface="Cambria" panose="02040503050406030204" pitchFamily="18" charset="0"/>
                          <a:ea typeface="맑은 고딕" panose="020B0503020000020004" pitchFamily="34" charset="-127"/>
                          <a:cs typeface="+mn-cs"/>
                        </a:rPr>
                        <a:t>term_ 60 months</a:t>
                      </a: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980069986"/>
                  </a:ext>
                </a:extLst>
              </a:tr>
              <a:tr h="208699">
                <a:tc>
                  <a:txBody>
                    <a:bodyPr/>
                    <a:lstStyle/>
                    <a:p>
                      <a:pPr algn="ctr" fontAlgn="ctr"/>
                      <a:r>
                        <a:rPr lang="en" sz="1200" b="1" i="0" u="none" strike="noStrike" dirty="0">
                          <a:solidFill>
                            <a:srgbClr val="000000"/>
                          </a:solidFill>
                          <a:effectLst/>
                          <a:latin typeface="Cambria" panose="02040503050406030204" pitchFamily="18" charset="0"/>
                          <a:ea typeface="맑은 고딕" panose="020B0503020000020004" pitchFamily="34" charset="-127"/>
                        </a:rPr>
                        <a:t>2</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algn="l" defTabSz="914400" rtl="0" eaLnBrk="1" fontAlgn="ctr" latinLnBrk="1" hangingPunct="1"/>
                      <a:r>
                        <a:rPr lang="en" sz="1200" b="1" i="0" u="none" strike="noStrike" kern="1200" dirty="0" err="1">
                          <a:solidFill>
                            <a:srgbClr val="000000"/>
                          </a:solidFill>
                          <a:effectLst/>
                          <a:latin typeface="Cambria" panose="02040503050406030204" pitchFamily="18" charset="0"/>
                          <a:ea typeface="맑은 고딕" panose="020B0503020000020004" pitchFamily="34" charset="-127"/>
                          <a:cs typeface="+mn-cs"/>
                        </a:rPr>
                        <a:t>sub_grade_num</a:t>
                      </a:r>
                      <a:endParaRPr lang="en" sz="1200" b="1" i="0" u="none" strike="noStrike" kern="1200" dirty="0">
                        <a:solidFill>
                          <a:srgbClr val="000000"/>
                        </a:solidFill>
                        <a:effectLst/>
                        <a:latin typeface="Cambria" panose="02040503050406030204" pitchFamily="18" charset="0"/>
                        <a:ea typeface="맑은 고딕" panose="020B0503020000020004" pitchFamily="34" charset="-127"/>
                        <a:cs typeface="+mn-cs"/>
                      </a:endParaRP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23042481"/>
                  </a:ext>
                </a:extLst>
              </a:tr>
              <a:tr h="208699">
                <a:tc>
                  <a:txBody>
                    <a:bodyPr/>
                    <a:lstStyle/>
                    <a:p>
                      <a:pPr algn="ctr" fontAlgn="ctr"/>
                      <a:r>
                        <a:rPr lang="en" sz="1200" b="1" i="0" u="none" strike="noStrike" dirty="0">
                          <a:solidFill>
                            <a:srgbClr val="000000"/>
                          </a:solidFill>
                          <a:effectLst/>
                          <a:latin typeface="Cambria" panose="02040503050406030204" pitchFamily="18" charset="0"/>
                          <a:ea typeface="맑은 고딕" panose="020B0503020000020004" pitchFamily="34" charset="-127"/>
                        </a:rPr>
                        <a:t>3</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algn="l" defTabSz="914400" rtl="0" eaLnBrk="1" fontAlgn="ctr" latinLnBrk="1" hangingPunct="1"/>
                      <a:r>
                        <a:rPr lang="en" sz="1200" b="1" i="0" u="none" strike="noStrike" kern="1200" dirty="0">
                          <a:solidFill>
                            <a:srgbClr val="000000"/>
                          </a:solidFill>
                          <a:effectLst/>
                          <a:latin typeface="Cambria" panose="02040503050406030204" pitchFamily="18" charset="0"/>
                          <a:ea typeface="맑은 고딕" panose="020B0503020000020004" pitchFamily="34" charset="-127"/>
                          <a:cs typeface="+mn-cs"/>
                        </a:rPr>
                        <a:t>installment</a:t>
                      </a: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88721348"/>
                  </a:ext>
                </a:extLst>
              </a:tr>
              <a:tr h="198799">
                <a:tc>
                  <a:txBody>
                    <a:bodyPr/>
                    <a:lstStyle/>
                    <a:p>
                      <a:pPr algn="ctr" fontAlgn="ctr"/>
                      <a:r>
                        <a:rPr lang="en" sz="1100" b="0" i="0" u="none" strike="noStrike" dirty="0">
                          <a:solidFill>
                            <a:srgbClr val="000000"/>
                          </a:solidFill>
                          <a:effectLst/>
                          <a:latin typeface="Cambria" panose="02040503050406030204" pitchFamily="18" charset="0"/>
                          <a:ea typeface="맑은 고딕" panose="020B0503020000020004" pitchFamily="34" charset="-127"/>
                        </a:rPr>
                        <a:t>4</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l" defTabSz="914400" rtl="0" eaLnBrk="1" fontAlgn="ctr" latinLnBrk="1" hangingPunct="1">
                        <a:lnSpc>
                          <a:spcPct val="100000"/>
                        </a:lnSpc>
                        <a:spcBef>
                          <a:spcPts val="0"/>
                        </a:spcBef>
                        <a:spcAft>
                          <a:spcPts val="0"/>
                        </a:spcAft>
                        <a:buClrTx/>
                        <a:buSzTx/>
                        <a:buFontTx/>
                        <a:buNone/>
                        <a:tabLst/>
                        <a:defRPr/>
                      </a:pPr>
                      <a:r>
                        <a:rPr lang="en-US" sz="1100" b="0" i="0" u="none" strike="noStrike" kern="1200" dirty="0">
                          <a:solidFill>
                            <a:srgbClr val="000000"/>
                          </a:solidFill>
                          <a:effectLst/>
                          <a:latin typeface="Cambria" panose="02040503050406030204" pitchFamily="18" charset="0"/>
                          <a:ea typeface="맑은 고딕" panose="020B0503020000020004" pitchFamily="34" charset="-127"/>
                          <a:cs typeface="+mn-cs"/>
                        </a:rPr>
                        <a:t>b</a:t>
                      </a:r>
                      <a:r>
                        <a:rPr lang="en" sz="1100" b="0" i="0" u="none" strike="noStrike" kern="1200" dirty="0" err="1">
                          <a:solidFill>
                            <a:srgbClr val="000000"/>
                          </a:solidFill>
                          <a:effectLst/>
                          <a:latin typeface="Cambria" panose="02040503050406030204" pitchFamily="18" charset="0"/>
                          <a:ea typeface="맑은 고딕" panose="020B0503020000020004" pitchFamily="34" charset="-127"/>
                          <a:cs typeface="+mn-cs"/>
                        </a:rPr>
                        <a:t>c_open_to_buy</a:t>
                      </a:r>
                      <a:endParaRPr lang="en" sz="1100" b="0" i="0" u="none" strike="noStrike" kern="1200" dirty="0">
                        <a:solidFill>
                          <a:srgbClr val="000000"/>
                        </a:solidFill>
                        <a:effectLst/>
                        <a:latin typeface="Cambria" panose="02040503050406030204" pitchFamily="18" charset="0"/>
                        <a:ea typeface="맑은 고딕" panose="020B0503020000020004" pitchFamily="34" charset="-127"/>
                        <a:cs typeface="+mn-cs"/>
                      </a:endParaRP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875378066"/>
                  </a:ext>
                </a:extLst>
              </a:tr>
              <a:tr h="198799">
                <a:tc>
                  <a:txBody>
                    <a:bodyPr/>
                    <a:lstStyle/>
                    <a:p>
                      <a:pPr algn="ctr" fontAlgn="ctr"/>
                      <a:r>
                        <a:rPr lang="en" sz="1100" b="0" i="0" u="none" strike="noStrike" dirty="0">
                          <a:solidFill>
                            <a:srgbClr val="000000"/>
                          </a:solidFill>
                          <a:effectLst/>
                          <a:latin typeface="Cambria" panose="02040503050406030204" pitchFamily="18" charset="0"/>
                          <a:ea typeface="맑은 고딕" panose="020B0503020000020004" pitchFamily="34" charset="-127"/>
                        </a:rPr>
                        <a:t>5</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algn="l" defTabSz="914400" rtl="0" eaLnBrk="1" fontAlgn="ctr" latinLnBrk="1" hangingPunct="1"/>
                      <a:r>
                        <a:rPr lang="en-US" sz="1100" b="0" i="0" u="none" strike="noStrike" kern="1200" dirty="0">
                          <a:solidFill>
                            <a:srgbClr val="000000"/>
                          </a:solidFill>
                          <a:effectLst/>
                          <a:latin typeface="Cambria" panose="02040503050406030204" pitchFamily="18" charset="0"/>
                          <a:ea typeface="맑은 고딕" panose="020B0503020000020004" pitchFamily="34" charset="-127"/>
                          <a:cs typeface="+mn-cs"/>
                        </a:rPr>
                        <a:t>a</a:t>
                      </a:r>
                      <a:r>
                        <a:rPr lang="en" sz="1100" b="0" i="0" u="none" strike="noStrike" kern="1200" dirty="0" err="1">
                          <a:solidFill>
                            <a:srgbClr val="000000"/>
                          </a:solidFill>
                          <a:effectLst/>
                          <a:latin typeface="Cambria" panose="02040503050406030204" pitchFamily="18" charset="0"/>
                          <a:ea typeface="맑은 고딕" panose="020B0503020000020004" pitchFamily="34" charset="-127"/>
                          <a:cs typeface="+mn-cs"/>
                        </a:rPr>
                        <a:t>ll_util</a:t>
                      </a:r>
                      <a:endParaRPr lang="en" sz="1100" b="0" i="0" u="none" strike="noStrike" kern="1200" dirty="0">
                        <a:solidFill>
                          <a:srgbClr val="000000"/>
                        </a:solidFill>
                        <a:effectLst/>
                        <a:latin typeface="Cambria" panose="02040503050406030204" pitchFamily="18" charset="0"/>
                        <a:ea typeface="맑은 고딕" panose="020B0503020000020004" pitchFamily="34" charset="-127"/>
                        <a:cs typeface="+mn-cs"/>
                      </a:endParaRP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43130360"/>
                  </a:ext>
                </a:extLst>
              </a:tr>
            </a:tbl>
          </a:graphicData>
        </a:graphic>
      </p:graphicFrame>
    </p:spTree>
    <p:extLst>
      <p:ext uri="{BB962C8B-B14F-4D97-AF65-F5344CB8AC3E}">
        <p14:creationId xmlns:p14="http://schemas.microsoft.com/office/powerpoint/2010/main" val="39684963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직사각형 10">
            <a:extLst>
              <a:ext uri="{FF2B5EF4-FFF2-40B4-BE49-F238E27FC236}">
                <a16:creationId xmlns:a16="http://schemas.microsoft.com/office/drawing/2014/main" id="{3062FD6E-47FE-A249-89D1-BCD2298D1E70}"/>
              </a:ext>
            </a:extLst>
          </p:cNvPr>
          <p:cNvSpPr/>
          <p:nvPr/>
        </p:nvSpPr>
        <p:spPr>
          <a:xfrm>
            <a:off x="1280651" y="206478"/>
            <a:ext cx="9645447" cy="526349"/>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r>
              <a:rPr kumimoji="1" lang="en-US" altLang="ko-KR" sz="2000" b="1" dirty="0">
                <a:solidFill>
                  <a:prstClr val="black"/>
                </a:solidFill>
              </a:rPr>
              <a:t>[Back-up] </a:t>
            </a:r>
            <a:r>
              <a:rPr kumimoji="1" lang="en" altLang="ko-KR" sz="2000" b="1" dirty="0" err="1">
                <a:solidFill>
                  <a:schemeClr val="tx1"/>
                </a:solidFill>
              </a:rPr>
              <a:t>XGBoost</a:t>
            </a:r>
            <a:endParaRPr kumimoji="1" lang="en" altLang="ko-KR" sz="2000" b="1" dirty="0">
              <a:solidFill>
                <a:schemeClr val="tx1"/>
              </a:solidFill>
            </a:endParaRPr>
          </a:p>
        </p:txBody>
      </p:sp>
      <p:sp>
        <p:nvSpPr>
          <p:cNvPr id="6" name="직사각형 5">
            <a:extLst>
              <a:ext uri="{FF2B5EF4-FFF2-40B4-BE49-F238E27FC236}">
                <a16:creationId xmlns:a16="http://schemas.microsoft.com/office/drawing/2014/main" id="{B62D307D-354D-EA4B-921E-B147A175F28B}"/>
              </a:ext>
            </a:extLst>
          </p:cNvPr>
          <p:cNvSpPr/>
          <p:nvPr/>
        </p:nvSpPr>
        <p:spPr>
          <a:xfrm>
            <a:off x="1300315" y="963562"/>
            <a:ext cx="4646653" cy="5535563"/>
          </a:xfrm>
          <a:prstGeom prst="rect">
            <a:avLst/>
          </a:prstGeom>
          <a:noFill/>
          <a:ln w="158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2" name="직사각형 11">
            <a:extLst>
              <a:ext uri="{FF2B5EF4-FFF2-40B4-BE49-F238E27FC236}">
                <a16:creationId xmlns:a16="http://schemas.microsoft.com/office/drawing/2014/main" id="{E95368C2-BCB9-B647-8DD7-C928D4CFF95B}"/>
              </a:ext>
            </a:extLst>
          </p:cNvPr>
          <p:cNvSpPr/>
          <p:nvPr/>
        </p:nvSpPr>
        <p:spPr>
          <a:xfrm>
            <a:off x="6171289" y="963562"/>
            <a:ext cx="4646653" cy="5535563"/>
          </a:xfrm>
          <a:prstGeom prst="rect">
            <a:avLst/>
          </a:prstGeom>
          <a:noFill/>
          <a:ln w="158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3" name="직사각형 12">
            <a:extLst>
              <a:ext uri="{FF2B5EF4-FFF2-40B4-BE49-F238E27FC236}">
                <a16:creationId xmlns:a16="http://schemas.microsoft.com/office/drawing/2014/main" id="{C48616B5-F888-0C41-AD49-D6F655166159}"/>
              </a:ext>
            </a:extLst>
          </p:cNvPr>
          <p:cNvSpPr/>
          <p:nvPr/>
        </p:nvSpPr>
        <p:spPr>
          <a:xfrm>
            <a:off x="1452597" y="1750507"/>
            <a:ext cx="4328429" cy="369332"/>
          </a:xfrm>
          <a:prstGeom prst="rect">
            <a:avLst/>
          </a:prstGeom>
        </p:spPr>
        <p:txBody>
          <a:bodyPr wrap="none">
            <a:spAutoFit/>
          </a:bodyPr>
          <a:lstStyle/>
          <a:p>
            <a:pPr marL="184150" indent="-184150">
              <a:spcBef>
                <a:spcPts val="300"/>
              </a:spcBef>
              <a:buFont typeface="Arial" panose="020B0604020202020204" pitchFamily="34" charset="0"/>
              <a:buChar char="•"/>
            </a:pPr>
            <a:r>
              <a:rPr lang="en" altLang="ko-KR" dirty="0"/>
              <a:t>Prediction </a:t>
            </a:r>
            <a:r>
              <a:rPr lang="en" altLang="ko-KR" b="1" dirty="0"/>
              <a:t>Accuracy :  6</a:t>
            </a:r>
            <a:r>
              <a:rPr lang="en-US" altLang="ko-KR" b="1" dirty="0"/>
              <a:t>7</a:t>
            </a:r>
            <a:r>
              <a:rPr lang="en" altLang="ko-KR" b="1" dirty="0"/>
              <a:t>% </a:t>
            </a:r>
            <a:r>
              <a:rPr lang="en" altLang="ko-KR" dirty="0"/>
              <a:t>(</a:t>
            </a:r>
            <a:r>
              <a:rPr lang="en-US" altLang="ko-KR" dirty="0"/>
              <a:t>0.6656</a:t>
            </a:r>
            <a:r>
              <a:rPr lang="en" altLang="ko-KR" dirty="0"/>
              <a:t>)</a:t>
            </a:r>
          </a:p>
        </p:txBody>
      </p:sp>
      <p:sp>
        <p:nvSpPr>
          <p:cNvPr id="14" name="직사각형 13">
            <a:extLst>
              <a:ext uri="{FF2B5EF4-FFF2-40B4-BE49-F238E27FC236}">
                <a16:creationId xmlns:a16="http://schemas.microsoft.com/office/drawing/2014/main" id="{8A440AD2-B030-4245-A204-CC6A06F95B87}"/>
              </a:ext>
            </a:extLst>
          </p:cNvPr>
          <p:cNvSpPr/>
          <p:nvPr/>
        </p:nvSpPr>
        <p:spPr>
          <a:xfrm>
            <a:off x="1474385" y="1111051"/>
            <a:ext cx="4330941" cy="45228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pPr algn="ctr"/>
            <a:r>
              <a:rPr kumimoji="1" lang="en-US" altLang="ko-KR" sz="1600" b="1" dirty="0">
                <a:solidFill>
                  <a:schemeClr val="tx1"/>
                </a:solidFill>
              </a:rPr>
              <a:t>Model result</a:t>
            </a:r>
            <a:endParaRPr kumimoji="1" lang="ko-KR" altLang="en-US" sz="1600" b="1" dirty="0">
              <a:solidFill>
                <a:schemeClr val="tx1"/>
              </a:solidFill>
            </a:endParaRPr>
          </a:p>
        </p:txBody>
      </p:sp>
      <p:graphicFrame>
        <p:nvGraphicFramePr>
          <p:cNvPr id="15" name="표 14">
            <a:extLst>
              <a:ext uri="{FF2B5EF4-FFF2-40B4-BE49-F238E27FC236}">
                <a16:creationId xmlns:a16="http://schemas.microsoft.com/office/drawing/2014/main" id="{75A49FD0-EB0C-304D-A9E4-713A66988993}"/>
              </a:ext>
            </a:extLst>
          </p:cNvPr>
          <p:cNvGraphicFramePr>
            <a:graphicFrameLocks noGrp="1"/>
          </p:cNvGraphicFramePr>
          <p:nvPr/>
        </p:nvGraphicFramePr>
        <p:xfrm>
          <a:off x="2234377" y="2748686"/>
          <a:ext cx="3244644" cy="731931"/>
        </p:xfrm>
        <a:graphic>
          <a:graphicData uri="http://schemas.openxmlformats.org/drawingml/2006/table">
            <a:tbl>
              <a:tblPr firstRow="1" bandRow="1">
                <a:tableStyleId>{5C22544A-7EE6-4342-B048-85BDC9FD1C3A}</a:tableStyleId>
              </a:tblPr>
              <a:tblGrid>
                <a:gridCol w="1081548">
                  <a:extLst>
                    <a:ext uri="{9D8B030D-6E8A-4147-A177-3AD203B41FA5}">
                      <a16:colId xmlns:a16="http://schemas.microsoft.com/office/drawing/2014/main" val="103038901"/>
                    </a:ext>
                  </a:extLst>
                </a:gridCol>
                <a:gridCol w="1081548">
                  <a:extLst>
                    <a:ext uri="{9D8B030D-6E8A-4147-A177-3AD203B41FA5}">
                      <a16:colId xmlns:a16="http://schemas.microsoft.com/office/drawing/2014/main" val="905303061"/>
                    </a:ext>
                  </a:extLst>
                </a:gridCol>
                <a:gridCol w="1081548">
                  <a:extLst>
                    <a:ext uri="{9D8B030D-6E8A-4147-A177-3AD203B41FA5}">
                      <a16:colId xmlns:a16="http://schemas.microsoft.com/office/drawing/2014/main" val="2891923739"/>
                    </a:ext>
                  </a:extLst>
                </a:gridCol>
              </a:tblGrid>
              <a:tr h="243977">
                <a:tc>
                  <a:txBody>
                    <a:bodyPr/>
                    <a:lstStyle/>
                    <a:p>
                      <a:pPr algn="ctr" fontAlgn="ctr"/>
                      <a:endParaRPr lang="en" sz="1100" b="0" i="0" u="none" strike="noStrike" dirty="0">
                        <a:solidFill>
                          <a:srgbClr val="000000"/>
                        </a:solidFill>
                        <a:effectLst/>
                        <a:latin typeface="Cambria" panose="02040503050406030204" pitchFamily="18" charset="0"/>
                        <a:ea typeface="맑은 고딕" panose="020B0503020000020004" pitchFamily="34" charset="-127"/>
                      </a:endParaRP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 sz="1100" b="0" i="0" u="none" strike="noStrike" dirty="0">
                          <a:solidFill>
                            <a:srgbClr val="000000"/>
                          </a:solidFill>
                          <a:effectLst/>
                          <a:latin typeface="Cambria" panose="02040503050406030204" pitchFamily="18" charset="0"/>
                          <a:ea typeface="맑은 고딕" panose="020B0503020000020004" pitchFamily="34" charset="-127"/>
                        </a:rPr>
                        <a:t>Charged Off</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US" altLang="ko-KR" sz="1100" b="0" i="0" u="none" strike="noStrike" dirty="0">
                          <a:solidFill>
                            <a:srgbClr val="000000"/>
                          </a:solidFill>
                          <a:effectLst/>
                          <a:latin typeface="Cambria" panose="02040503050406030204" pitchFamily="18" charset="0"/>
                          <a:ea typeface="맑은 고딕" panose="020B0503020000020004" pitchFamily="34" charset="-127"/>
                        </a:rPr>
                        <a:t>Fully Paid</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980069986"/>
                  </a:ext>
                </a:extLst>
              </a:tr>
              <a:tr h="243977">
                <a:tc>
                  <a:txBody>
                    <a:bodyPr/>
                    <a:lstStyle/>
                    <a:p>
                      <a:pPr marL="0" marR="0" lvl="0" indent="0" algn="ctr" defTabSz="914400" rtl="0" eaLnBrk="1" fontAlgn="ctr" latinLnBrk="1" hangingPunct="1">
                        <a:lnSpc>
                          <a:spcPct val="100000"/>
                        </a:lnSpc>
                        <a:spcBef>
                          <a:spcPts val="0"/>
                        </a:spcBef>
                        <a:spcAft>
                          <a:spcPts val="0"/>
                        </a:spcAft>
                        <a:buClrTx/>
                        <a:buSzTx/>
                        <a:buFontTx/>
                        <a:buNone/>
                        <a:tabLst/>
                        <a:defRPr/>
                      </a:pPr>
                      <a:r>
                        <a:rPr lang="en" altLang="ko-KR" sz="1100" b="0" i="0" u="none" strike="noStrike" dirty="0">
                          <a:solidFill>
                            <a:srgbClr val="000000"/>
                          </a:solidFill>
                          <a:effectLst/>
                          <a:latin typeface="Cambria" panose="02040503050406030204" pitchFamily="18" charset="0"/>
                          <a:ea typeface="+mn-ea"/>
                        </a:rPr>
                        <a:t>Charged Off</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11,331</a:t>
                      </a:r>
                      <a:endParaRPr lang="en"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7,270</a:t>
                      </a:r>
                      <a:endParaRPr lang="en-US" altLang="ko-KR"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23042481"/>
                  </a:ext>
                </a:extLst>
              </a:tr>
              <a:tr h="243977">
                <a:tc>
                  <a:txBody>
                    <a:bodyPr/>
                    <a:lstStyle/>
                    <a:p>
                      <a:pPr algn="ctr" fontAlgn="ctr"/>
                      <a:r>
                        <a:rPr lang="en-US" altLang="ko-KR" sz="1100" b="0" i="0" u="none" strike="noStrike" dirty="0">
                          <a:solidFill>
                            <a:srgbClr val="000000"/>
                          </a:solidFill>
                          <a:effectLst/>
                          <a:latin typeface="Cambria" panose="02040503050406030204" pitchFamily="18" charset="0"/>
                          <a:ea typeface="+mn-ea"/>
                        </a:rPr>
                        <a:t>Fully Paid</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6,106</a:t>
                      </a:r>
                      <a:endParaRPr lang="en"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15,289</a:t>
                      </a:r>
                      <a:endParaRPr lang="en-US" altLang="ko-KR"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88721348"/>
                  </a:ext>
                </a:extLst>
              </a:tr>
            </a:tbl>
          </a:graphicData>
        </a:graphic>
      </p:graphicFrame>
      <p:sp>
        <p:nvSpPr>
          <p:cNvPr id="16" name="직사각형 15">
            <a:extLst>
              <a:ext uri="{FF2B5EF4-FFF2-40B4-BE49-F238E27FC236}">
                <a16:creationId xmlns:a16="http://schemas.microsoft.com/office/drawing/2014/main" id="{12BB9F9D-BCDB-C14E-9E78-E00E8C489394}"/>
              </a:ext>
            </a:extLst>
          </p:cNvPr>
          <p:cNvSpPr/>
          <p:nvPr/>
        </p:nvSpPr>
        <p:spPr>
          <a:xfrm>
            <a:off x="6321688" y="1111051"/>
            <a:ext cx="4330941" cy="45228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pPr algn="ctr"/>
            <a:r>
              <a:rPr kumimoji="1" lang="en-US" altLang="ko-KR" sz="1600" b="1" dirty="0">
                <a:solidFill>
                  <a:schemeClr val="tx1"/>
                </a:solidFill>
              </a:rPr>
              <a:t>Feature Importance  (Top 20)</a:t>
            </a:r>
            <a:endParaRPr kumimoji="1" lang="ko-KR" altLang="en-US" sz="1600" b="1" dirty="0">
              <a:solidFill>
                <a:schemeClr val="tx1"/>
              </a:solidFill>
            </a:endParaRPr>
          </a:p>
        </p:txBody>
      </p:sp>
      <p:sp>
        <p:nvSpPr>
          <p:cNvPr id="17" name="TextBox 16">
            <a:extLst>
              <a:ext uri="{FF2B5EF4-FFF2-40B4-BE49-F238E27FC236}">
                <a16:creationId xmlns:a16="http://schemas.microsoft.com/office/drawing/2014/main" id="{47AC1BD9-1142-894B-9509-99EB7054BAB4}"/>
              </a:ext>
            </a:extLst>
          </p:cNvPr>
          <p:cNvSpPr txBox="1"/>
          <p:nvPr/>
        </p:nvSpPr>
        <p:spPr>
          <a:xfrm>
            <a:off x="3429528" y="2411421"/>
            <a:ext cx="1484740" cy="307777"/>
          </a:xfrm>
          <a:prstGeom prst="rect">
            <a:avLst/>
          </a:prstGeom>
          <a:noFill/>
        </p:spPr>
        <p:txBody>
          <a:bodyPr wrap="square" rtlCol="0">
            <a:spAutoFit/>
          </a:bodyPr>
          <a:lstStyle/>
          <a:p>
            <a:pPr algn="ctr"/>
            <a:r>
              <a:rPr kumimoji="1" lang="en-US" altLang="ko-KR" sz="1400" i="1" dirty="0"/>
              <a:t>Predicted</a:t>
            </a:r>
            <a:endParaRPr kumimoji="1" lang="ko-KR" altLang="en-US" sz="1400" i="1" dirty="0"/>
          </a:p>
        </p:txBody>
      </p:sp>
      <p:sp>
        <p:nvSpPr>
          <p:cNvPr id="18" name="TextBox 17">
            <a:extLst>
              <a:ext uri="{FF2B5EF4-FFF2-40B4-BE49-F238E27FC236}">
                <a16:creationId xmlns:a16="http://schemas.microsoft.com/office/drawing/2014/main" id="{87135335-5DEA-3B4B-B0E1-0D01DDA9CCD1}"/>
              </a:ext>
            </a:extLst>
          </p:cNvPr>
          <p:cNvSpPr txBox="1"/>
          <p:nvPr/>
        </p:nvSpPr>
        <p:spPr>
          <a:xfrm>
            <a:off x="1470960" y="3069773"/>
            <a:ext cx="846584" cy="307777"/>
          </a:xfrm>
          <a:prstGeom prst="rect">
            <a:avLst/>
          </a:prstGeom>
          <a:noFill/>
        </p:spPr>
        <p:txBody>
          <a:bodyPr wrap="square" rtlCol="0">
            <a:spAutoFit/>
          </a:bodyPr>
          <a:lstStyle>
            <a:defPPr>
              <a:defRPr lang="en-US"/>
            </a:defPPr>
            <a:lvl1pPr algn="ctr">
              <a:defRPr kumimoji="1" sz="1400" i="1"/>
            </a:lvl1pPr>
          </a:lstStyle>
          <a:p>
            <a:r>
              <a:rPr lang="en-US" altLang="ko-KR" dirty="0"/>
              <a:t>Actual</a:t>
            </a:r>
            <a:endParaRPr lang="ko-KR" altLang="en-US" dirty="0"/>
          </a:p>
        </p:txBody>
      </p:sp>
      <p:sp>
        <p:nvSpPr>
          <p:cNvPr id="20" name="TextBox 19">
            <a:extLst>
              <a:ext uri="{FF2B5EF4-FFF2-40B4-BE49-F238E27FC236}">
                <a16:creationId xmlns:a16="http://schemas.microsoft.com/office/drawing/2014/main" id="{76A9F4ED-BF7B-6D4D-9D2D-E283E923E0FE}"/>
              </a:ext>
            </a:extLst>
          </p:cNvPr>
          <p:cNvSpPr txBox="1"/>
          <p:nvPr/>
        </p:nvSpPr>
        <p:spPr>
          <a:xfrm>
            <a:off x="1490623" y="4882778"/>
            <a:ext cx="846584" cy="307777"/>
          </a:xfrm>
          <a:prstGeom prst="rect">
            <a:avLst/>
          </a:prstGeom>
          <a:noFill/>
        </p:spPr>
        <p:txBody>
          <a:bodyPr wrap="square" rtlCol="0">
            <a:spAutoFit/>
          </a:bodyPr>
          <a:lstStyle>
            <a:defPPr>
              <a:defRPr lang="en-US"/>
            </a:defPPr>
            <a:lvl1pPr algn="ctr">
              <a:defRPr kumimoji="1" sz="1400" i="1"/>
            </a:lvl1pPr>
          </a:lstStyle>
          <a:p>
            <a:r>
              <a:rPr lang="en-US" altLang="ko-KR" dirty="0"/>
              <a:t>[ ROC ] </a:t>
            </a:r>
            <a:endParaRPr lang="ko-KR" altLang="en-US" dirty="0"/>
          </a:p>
        </p:txBody>
      </p:sp>
      <p:pic>
        <p:nvPicPr>
          <p:cNvPr id="2" name="그림 1">
            <a:extLst>
              <a:ext uri="{FF2B5EF4-FFF2-40B4-BE49-F238E27FC236}">
                <a16:creationId xmlns:a16="http://schemas.microsoft.com/office/drawing/2014/main" id="{65A99A5E-7DF1-0A4C-8EC2-BC3D7897088B}"/>
              </a:ext>
            </a:extLst>
          </p:cNvPr>
          <p:cNvPicPr>
            <a:picLocks/>
          </p:cNvPicPr>
          <p:nvPr/>
        </p:nvPicPr>
        <p:blipFill>
          <a:blip r:embed="rId2"/>
          <a:stretch>
            <a:fillRect/>
          </a:stretch>
        </p:blipFill>
        <p:spPr>
          <a:xfrm>
            <a:off x="2421520" y="4071071"/>
            <a:ext cx="2826000" cy="1994400"/>
          </a:xfrm>
          <a:prstGeom prst="rect">
            <a:avLst/>
          </a:prstGeom>
        </p:spPr>
      </p:pic>
      <p:pic>
        <p:nvPicPr>
          <p:cNvPr id="9" name="그림 8">
            <a:extLst>
              <a:ext uri="{FF2B5EF4-FFF2-40B4-BE49-F238E27FC236}">
                <a16:creationId xmlns:a16="http://schemas.microsoft.com/office/drawing/2014/main" id="{2E6507E7-4007-2D47-A037-947D9241F413}"/>
              </a:ext>
            </a:extLst>
          </p:cNvPr>
          <p:cNvPicPr>
            <a:picLocks/>
          </p:cNvPicPr>
          <p:nvPr/>
        </p:nvPicPr>
        <p:blipFill>
          <a:blip r:embed="rId3"/>
          <a:stretch>
            <a:fillRect/>
          </a:stretch>
        </p:blipFill>
        <p:spPr>
          <a:xfrm>
            <a:off x="6477884" y="1700190"/>
            <a:ext cx="3931200" cy="2552400"/>
          </a:xfrm>
          <a:prstGeom prst="rect">
            <a:avLst/>
          </a:prstGeom>
        </p:spPr>
      </p:pic>
      <p:graphicFrame>
        <p:nvGraphicFramePr>
          <p:cNvPr id="19" name="표 6">
            <a:extLst>
              <a:ext uri="{FF2B5EF4-FFF2-40B4-BE49-F238E27FC236}">
                <a16:creationId xmlns:a16="http://schemas.microsoft.com/office/drawing/2014/main" id="{BE6BB062-F6DB-554C-BD07-75EAA6A847B9}"/>
              </a:ext>
            </a:extLst>
          </p:cNvPr>
          <p:cNvGraphicFramePr>
            <a:graphicFrameLocks noGrp="1"/>
          </p:cNvGraphicFramePr>
          <p:nvPr/>
        </p:nvGraphicFramePr>
        <p:xfrm>
          <a:off x="6425146" y="4864873"/>
          <a:ext cx="4124023" cy="1222494"/>
        </p:xfrm>
        <a:graphic>
          <a:graphicData uri="http://schemas.openxmlformats.org/drawingml/2006/table">
            <a:tbl>
              <a:tblPr firstRow="1" bandRow="1">
                <a:tableStyleId>{5C22544A-7EE6-4342-B048-85BDC9FD1C3A}</a:tableStyleId>
              </a:tblPr>
              <a:tblGrid>
                <a:gridCol w="764621">
                  <a:extLst>
                    <a:ext uri="{9D8B030D-6E8A-4147-A177-3AD203B41FA5}">
                      <a16:colId xmlns:a16="http://schemas.microsoft.com/office/drawing/2014/main" val="1677452348"/>
                    </a:ext>
                  </a:extLst>
                </a:gridCol>
                <a:gridCol w="3359402">
                  <a:extLst>
                    <a:ext uri="{9D8B030D-6E8A-4147-A177-3AD203B41FA5}">
                      <a16:colId xmlns:a16="http://schemas.microsoft.com/office/drawing/2014/main" val="905303061"/>
                    </a:ext>
                  </a:extLst>
                </a:gridCol>
              </a:tblGrid>
              <a:tr h="198799">
                <a:tc>
                  <a:txBody>
                    <a:bodyPr/>
                    <a:lstStyle/>
                    <a:p>
                      <a:pPr algn="ctr" fontAlgn="ctr"/>
                      <a:r>
                        <a:rPr lang="en" sz="1100" b="1" i="0" u="none" strike="noStrike" dirty="0">
                          <a:solidFill>
                            <a:srgbClr val="000000"/>
                          </a:solidFill>
                          <a:effectLst/>
                          <a:latin typeface="Cambria" panose="02040503050406030204" pitchFamily="18" charset="0"/>
                          <a:ea typeface="맑은 고딕" panose="020B0503020000020004" pitchFamily="34" charset="-127"/>
                        </a:rPr>
                        <a:t>No</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tx2">
                        <a:lumMod val="20000"/>
                        <a:lumOff val="80000"/>
                      </a:schemeClr>
                    </a:solidFill>
                  </a:tcPr>
                </a:tc>
                <a:tc>
                  <a:txBody>
                    <a:bodyPr/>
                    <a:lstStyle/>
                    <a:p>
                      <a:pPr algn="ctr" fontAlgn="ctr"/>
                      <a:r>
                        <a:rPr lang="en" sz="1100" b="1" i="0" u="none" strike="noStrike" dirty="0">
                          <a:solidFill>
                            <a:srgbClr val="000000"/>
                          </a:solidFill>
                          <a:effectLst/>
                          <a:latin typeface="Cambria" panose="02040503050406030204" pitchFamily="18" charset="0"/>
                          <a:ea typeface="맑은 고딕" panose="020B0503020000020004" pitchFamily="34" charset="-127"/>
                        </a:rPr>
                        <a:t>Important Features</a:t>
                      </a:r>
                    </a:p>
                  </a:txBody>
                  <a:tcPr marL="108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66571840"/>
                  </a:ext>
                </a:extLst>
              </a:tr>
              <a:tr h="208699">
                <a:tc>
                  <a:txBody>
                    <a:bodyPr/>
                    <a:lstStyle/>
                    <a:p>
                      <a:pPr algn="ctr" fontAlgn="ctr"/>
                      <a:r>
                        <a:rPr lang="en" sz="1200" b="1" i="0" u="none" strike="noStrike" dirty="0">
                          <a:solidFill>
                            <a:srgbClr val="000000"/>
                          </a:solidFill>
                          <a:effectLst/>
                          <a:latin typeface="Cambria" panose="02040503050406030204" pitchFamily="18" charset="0"/>
                          <a:ea typeface="맑은 고딕" panose="020B0503020000020004" pitchFamily="34" charset="-127"/>
                        </a:rPr>
                        <a:t>1</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l" defTabSz="914400" rtl="0" eaLnBrk="1" fontAlgn="ctr" latinLnBrk="1" hangingPunct="1">
                        <a:lnSpc>
                          <a:spcPct val="100000"/>
                        </a:lnSpc>
                        <a:spcBef>
                          <a:spcPts val="0"/>
                        </a:spcBef>
                        <a:spcAft>
                          <a:spcPts val="0"/>
                        </a:spcAft>
                        <a:buClrTx/>
                        <a:buSzTx/>
                        <a:buFontTx/>
                        <a:buNone/>
                        <a:tabLst/>
                        <a:defRPr/>
                      </a:pPr>
                      <a:r>
                        <a:rPr lang="en" sz="1200" b="1" i="0" u="none" strike="noStrike" kern="1200" dirty="0" err="1">
                          <a:solidFill>
                            <a:srgbClr val="000000"/>
                          </a:solidFill>
                          <a:effectLst/>
                          <a:latin typeface="Cambria" panose="02040503050406030204" pitchFamily="18" charset="0"/>
                          <a:ea typeface="맑은 고딕" panose="020B0503020000020004" pitchFamily="34" charset="-127"/>
                          <a:cs typeface="+mn-cs"/>
                        </a:rPr>
                        <a:t>int_rate</a:t>
                      </a:r>
                      <a:endParaRPr lang="en" sz="1200" b="1" i="0" u="none" strike="noStrike" kern="1200" dirty="0">
                        <a:solidFill>
                          <a:srgbClr val="000000"/>
                        </a:solidFill>
                        <a:effectLst/>
                        <a:latin typeface="Cambria" panose="02040503050406030204" pitchFamily="18" charset="0"/>
                        <a:ea typeface="맑은 고딕" panose="020B0503020000020004" pitchFamily="34" charset="-127"/>
                        <a:cs typeface="+mn-cs"/>
                      </a:endParaRP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980069986"/>
                  </a:ext>
                </a:extLst>
              </a:tr>
              <a:tr h="208699">
                <a:tc>
                  <a:txBody>
                    <a:bodyPr/>
                    <a:lstStyle/>
                    <a:p>
                      <a:pPr algn="ctr" fontAlgn="ctr"/>
                      <a:r>
                        <a:rPr lang="en" sz="1200" b="1" i="0" u="none" strike="noStrike" dirty="0">
                          <a:solidFill>
                            <a:srgbClr val="000000"/>
                          </a:solidFill>
                          <a:effectLst/>
                          <a:latin typeface="Cambria" panose="02040503050406030204" pitchFamily="18" charset="0"/>
                          <a:ea typeface="맑은 고딕" panose="020B0503020000020004" pitchFamily="34" charset="-127"/>
                        </a:rPr>
                        <a:t>2</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l" defTabSz="914400" rtl="0" eaLnBrk="1" fontAlgn="ctr" latinLnBrk="1" hangingPunct="1">
                        <a:lnSpc>
                          <a:spcPct val="100000"/>
                        </a:lnSpc>
                        <a:spcBef>
                          <a:spcPts val="0"/>
                        </a:spcBef>
                        <a:spcAft>
                          <a:spcPts val="0"/>
                        </a:spcAft>
                        <a:buClrTx/>
                        <a:buSzTx/>
                        <a:buFontTx/>
                        <a:buNone/>
                        <a:tabLst/>
                        <a:defRPr/>
                      </a:pPr>
                      <a:r>
                        <a:rPr lang="en" sz="1200" b="1" i="0" u="none" strike="noStrike" kern="1200" dirty="0" err="1">
                          <a:solidFill>
                            <a:srgbClr val="000000"/>
                          </a:solidFill>
                          <a:effectLst/>
                          <a:latin typeface="Cambria" panose="02040503050406030204" pitchFamily="18" charset="0"/>
                          <a:ea typeface="맑은 고딕" panose="020B0503020000020004" pitchFamily="34" charset="-127"/>
                          <a:cs typeface="+mn-cs"/>
                        </a:rPr>
                        <a:t>annual_inc</a:t>
                      </a:r>
                      <a:endParaRPr lang="en" sz="1200" b="1" i="0" u="none" strike="noStrike" kern="1200" dirty="0">
                        <a:solidFill>
                          <a:srgbClr val="000000"/>
                        </a:solidFill>
                        <a:effectLst/>
                        <a:latin typeface="Cambria" panose="02040503050406030204" pitchFamily="18" charset="0"/>
                        <a:ea typeface="맑은 고딕" panose="020B0503020000020004" pitchFamily="34" charset="-127"/>
                        <a:cs typeface="+mn-cs"/>
                      </a:endParaRP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23042481"/>
                  </a:ext>
                </a:extLst>
              </a:tr>
              <a:tr h="208699">
                <a:tc>
                  <a:txBody>
                    <a:bodyPr/>
                    <a:lstStyle/>
                    <a:p>
                      <a:pPr algn="ctr" fontAlgn="ctr"/>
                      <a:r>
                        <a:rPr lang="en" sz="1200" b="1" i="0" u="none" strike="noStrike" dirty="0">
                          <a:solidFill>
                            <a:srgbClr val="000000"/>
                          </a:solidFill>
                          <a:effectLst/>
                          <a:latin typeface="Cambria" panose="02040503050406030204" pitchFamily="18" charset="0"/>
                          <a:ea typeface="맑은 고딕" panose="020B0503020000020004" pitchFamily="34" charset="-127"/>
                        </a:rPr>
                        <a:t>3</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l" defTabSz="914400" rtl="0" eaLnBrk="1" fontAlgn="ctr" latinLnBrk="1" hangingPunct="1">
                        <a:lnSpc>
                          <a:spcPct val="100000"/>
                        </a:lnSpc>
                        <a:spcBef>
                          <a:spcPts val="0"/>
                        </a:spcBef>
                        <a:spcAft>
                          <a:spcPts val="0"/>
                        </a:spcAft>
                        <a:buClrTx/>
                        <a:buSzTx/>
                        <a:buFontTx/>
                        <a:buNone/>
                        <a:tabLst/>
                        <a:defRPr/>
                      </a:pPr>
                      <a:r>
                        <a:rPr lang="en" sz="1200" b="1" i="0" u="none" strike="noStrike" kern="1200" dirty="0" err="1">
                          <a:solidFill>
                            <a:srgbClr val="000000"/>
                          </a:solidFill>
                          <a:effectLst/>
                          <a:latin typeface="Cambria" panose="02040503050406030204" pitchFamily="18" charset="0"/>
                          <a:ea typeface="맑은 고딕" panose="020B0503020000020004" pitchFamily="34" charset="-127"/>
                          <a:cs typeface="+mn-cs"/>
                        </a:rPr>
                        <a:t>mo_sin_old_rev_tl_op</a:t>
                      </a:r>
                      <a:endParaRPr lang="en" sz="1200" b="1" i="0" u="none" strike="noStrike" kern="1200" dirty="0">
                        <a:solidFill>
                          <a:srgbClr val="000000"/>
                        </a:solidFill>
                        <a:effectLst/>
                        <a:latin typeface="Cambria" panose="02040503050406030204" pitchFamily="18" charset="0"/>
                        <a:ea typeface="맑은 고딕" panose="020B0503020000020004" pitchFamily="34" charset="-127"/>
                        <a:cs typeface="+mn-cs"/>
                      </a:endParaRP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88721348"/>
                  </a:ext>
                </a:extLst>
              </a:tr>
              <a:tr h="198799">
                <a:tc>
                  <a:txBody>
                    <a:bodyPr/>
                    <a:lstStyle/>
                    <a:p>
                      <a:pPr algn="ctr" fontAlgn="ctr"/>
                      <a:r>
                        <a:rPr lang="en" sz="1100" b="0" i="0" u="none" strike="noStrike" dirty="0">
                          <a:solidFill>
                            <a:srgbClr val="000000"/>
                          </a:solidFill>
                          <a:effectLst/>
                          <a:latin typeface="Cambria" panose="02040503050406030204" pitchFamily="18" charset="0"/>
                          <a:ea typeface="맑은 고딕" panose="020B0503020000020004" pitchFamily="34" charset="-127"/>
                        </a:rPr>
                        <a:t>4</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l" defTabSz="914400" rtl="0" eaLnBrk="1" fontAlgn="ctr" latinLnBrk="1" hangingPunct="1">
                        <a:lnSpc>
                          <a:spcPct val="100000"/>
                        </a:lnSpc>
                        <a:spcBef>
                          <a:spcPts val="0"/>
                        </a:spcBef>
                        <a:spcAft>
                          <a:spcPts val="0"/>
                        </a:spcAft>
                        <a:buClrTx/>
                        <a:buSzTx/>
                        <a:buFontTx/>
                        <a:buNone/>
                        <a:tabLst/>
                        <a:defRPr/>
                      </a:pPr>
                      <a:r>
                        <a:rPr lang="en-US" sz="1100" b="0" i="0" u="none" strike="noStrike" kern="1200" dirty="0" err="1">
                          <a:solidFill>
                            <a:srgbClr val="000000"/>
                          </a:solidFill>
                          <a:effectLst/>
                          <a:latin typeface="Cambria" panose="02040503050406030204" pitchFamily="18" charset="0"/>
                          <a:ea typeface="맑은 고딕" panose="020B0503020000020004" pitchFamily="34" charset="-127"/>
                          <a:cs typeface="+mn-cs"/>
                        </a:rPr>
                        <a:t>dti</a:t>
                      </a:r>
                      <a:endParaRPr lang="en" sz="1100" b="0" i="0" u="none" strike="noStrike" kern="1200" dirty="0">
                        <a:solidFill>
                          <a:srgbClr val="000000"/>
                        </a:solidFill>
                        <a:effectLst/>
                        <a:latin typeface="Cambria" panose="02040503050406030204" pitchFamily="18" charset="0"/>
                        <a:ea typeface="맑은 고딕" panose="020B0503020000020004" pitchFamily="34" charset="-127"/>
                        <a:cs typeface="+mn-cs"/>
                      </a:endParaRP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875378066"/>
                  </a:ext>
                </a:extLst>
              </a:tr>
              <a:tr h="198799">
                <a:tc>
                  <a:txBody>
                    <a:bodyPr/>
                    <a:lstStyle/>
                    <a:p>
                      <a:pPr algn="ctr" fontAlgn="ctr"/>
                      <a:r>
                        <a:rPr lang="en" sz="1100" b="0" i="0" u="none" strike="noStrike" dirty="0">
                          <a:solidFill>
                            <a:srgbClr val="000000"/>
                          </a:solidFill>
                          <a:effectLst/>
                          <a:latin typeface="Cambria" panose="02040503050406030204" pitchFamily="18" charset="0"/>
                          <a:ea typeface="맑은 고딕" panose="020B0503020000020004" pitchFamily="34" charset="-127"/>
                        </a:rPr>
                        <a:t>5</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algn="l" defTabSz="914400" rtl="0" eaLnBrk="1" fontAlgn="ctr" latinLnBrk="1" hangingPunct="1"/>
                      <a:r>
                        <a:rPr lang="en-US" sz="1100" b="0" i="0" u="none" strike="noStrike" kern="1200" dirty="0" err="1">
                          <a:solidFill>
                            <a:srgbClr val="000000"/>
                          </a:solidFill>
                          <a:effectLst/>
                          <a:latin typeface="Cambria" panose="02040503050406030204" pitchFamily="18" charset="0"/>
                          <a:ea typeface="맑은 고딕" panose="020B0503020000020004" pitchFamily="34" charset="-127"/>
                          <a:cs typeface="+mn-cs"/>
                        </a:rPr>
                        <a:t>Loan_amnt</a:t>
                      </a:r>
                      <a:endParaRPr lang="en" sz="1100" b="0" i="0" u="none" strike="noStrike" kern="1200" dirty="0">
                        <a:solidFill>
                          <a:srgbClr val="000000"/>
                        </a:solidFill>
                        <a:effectLst/>
                        <a:latin typeface="Cambria" panose="02040503050406030204" pitchFamily="18" charset="0"/>
                        <a:ea typeface="맑은 고딕" panose="020B0503020000020004" pitchFamily="34" charset="-127"/>
                        <a:cs typeface="+mn-cs"/>
                      </a:endParaRP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43130360"/>
                  </a:ext>
                </a:extLst>
              </a:tr>
            </a:tbl>
          </a:graphicData>
        </a:graphic>
      </p:graphicFrame>
    </p:spTree>
    <p:extLst>
      <p:ext uri="{BB962C8B-B14F-4D97-AF65-F5344CB8AC3E}">
        <p14:creationId xmlns:p14="http://schemas.microsoft.com/office/powerpoint/2010/main" val="9891434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직사각형 10">
            <a:extLst>
              <a:ext uri="{FF2B5EF4-FFF2-40B4-BE49-F238E27FC236}">
                <a16:creationId xmlns:a16="http://schemas.microsoft.com/office/drawing/2014/main" id="{3062FD6E-47FE-A249-89D1-BCD2298D1E70}"/>
              </a:ext>
            </a:extLst>
          </p:cNvPr>
          <p:cNvSpPr/>
          <p:nvPr/>
        </p:nvSpPr>
        <p:spPr>
          <a:xfrm>
            <a:off x="1280651" y="206478"/>
            <a:ext cx="9645447" cy="526349"/>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r>
              <a:rPr kumimoji="1" lang="en-US" altLang="ko-KR" sz="2000" b="1" dirty="0">
                <a:solidFill>
                  <a:prstClr val="black"/>
                </a:solidFill>
              </a:rPr>
              <a:t>[Back-up] </a:t>
            </a:r>
            <a:r>
              <a:rPr kumimoji="1" lang="en-US" altLang="ko-KR" sz="2000" b="1" dirty="0">
                <a:solidFill>
                  <a:schemeClr val="tx1"/>
                </a:solidFill>
              </a:rPr>
              <a:t>Support Vector Machine (Linear)</a:t>
            </a:r>
          </a:p>
        </p:txBody>
      </p:sp>
      <p:sp>
        <p:nvSpPr>
          <p:cNvPr id="6" name="직사각형 5">
            <a:extLst>
              <a:ext uri="{FF2B5EF4-FFF2-40B4-BE49-F238E27FC236}">
                <a16:creationId xmlns:a16="http://schemas.microsoft.com/office/drawing/2014/main" id="{B62D307D-354D-EA4B-921E-B147A175F28B}"/>
              </a:ext>
            </a:extLst>
          </p:cNvPr>
          <p:cNvSpPr/>
          <p:nvPr/>
        </p:nvSpPr>
        <p:spPr>
          <a:xfrm>
            <a:off x="1300315" y="963562"/>
            <a:ext cx="4646653" cy="5535563"/>
          </a:xfrm>
          <a:prstGeom prst="rect">
            <a:avLst/>
          </a:prstGeom>
          <a:noFill/>
          <a:ln w="158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2" name="직사각형 11">
            <a:extLst>
              <a:ext uri="{FF2B5EF4-FFF2-40B4-BE49-F238E27FC236}">
                <a16:creationId xmlns:a16="http://schemas.microsoft.com/office/drawing/2014/main" id="{E95368C2-BCB9-B647-8DD7-C928D4CFF95B}"/>
              </a:ext>
            </a:extLst>
          </p:cNvPr>
          <p:cNvSpPr/>
          <p:nvPr/>
        </p:nvSpPr>
        <p:spPr>
          <a:xfrm>
            <a:off x="6171289" y="963562"/>
            <a:ext cx="4646653" cy="5535563"/>
          </a:xfrm>
          <a:prstGeom prst="rect">
            <a:avLst/>
          </a:prstGeom>
          <a:noFill/>
          <a:ln w="158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3" name="직사각형 12">
            <a:extLst>
              <a:ext uri="{FF2B5EF4-FFF2-40B4-BE49-F238E27FC236}">
                <a16:creationId xmlns:a16="http://schemas.microsoft.com/office/drawing/2014/main" id="{C48616B5-F888-0C41-AD49-D6F655166159}"/>
              </a:ext>
            </a:extLst>
          </p:cNvPr>
          <p:cNvSpPr/>
          <p:nvPr/>
        </p:nvSpPr>
        <p:spPr>
          <a:xfrm>
            <a:off x="1452597" y="1750507"/>
            <a:ext cx="4328429" cy="369332"/>
          </a:xfrm>
          <a:prstGeom prst="rect">
            <a:avLst/>
          </a:prstGeom>
        </p:spPr>
        <p:txBody>
          <a:bodyPr wrap="none">
            <a:spAutoFit/>
          </a:bodyPr>
          <a:lstStyle/>
          <a:p>
            <a:pPr marL="184150" indent="-184150">
              <a:spcBef>
                <a:spcPts val="300"/>
              </a:spcBef>
              <a:buFont typeface="Arial" panose="020B0604020202020204" pitchFamily="34" charset="0"/>
              <a:buChar char="•"/>
            </a:pPr>
            <a:r>
              <a:rPr lang="en" altLang="ko-KR" dirty="0"/>
              <a:t>Prediction </a:t>
            </a:r>
            <a:r>
              <a:rPr lang="en" altLang="ko-KR" b="1" dirty="0"/>
              <a:t>Accuracy :  </a:t>
            </a:r>
            <a:r>
              <a:rPr lang="en-US" altLang="ko-KR" b="1" dirty="0"/>
              <a:t>56</a:t>
            </a:r>
            <a:r>
              <a:rPr lang="en" altLang="ko-KR" b="1" dirty="0"/>
              <a:t>% </a:t>
            </a:r>
            <a:r>
              <a:rPr lang="en" altLang="ko-KR" dirty="0"/>
              <a:t>(</a:t>
            </a:r>
            <a:r>
              <a:rPr lang="en-US" altLang="ko-KR" dirty="0"/>
              <a:t>0.5569</a:t>
            </a:r>
            <a:r>
              <a:rPr lang="en" altLang="ko-KR" dirty="0"/>
              <a:t>)</a:t>
            </a:r>
          </a:p>
        </p:txBody>
      </p:sp>
      <p:sp>
        <p:nvSpPr>
          <p:cNvPr id="14" name="직사각형 13">
            <a:extLst>
              <a:ext uri="{FF2B5EF4-FFF2-40B4-BE49-F238E27FC236}">
                <a16:creationId xmlns:a16="http://schemas.microsoft.com/office/drawing/2014/main" id="{8A440AD2-B030-4245-A204-CC6A06F95B87}"/>
              </a:ext>
            </a:extLst>
          </p:cNvPr>
          <p:cNvSpPr/>
          <p:nvPr/>
        </p:nvSpPr>
        <p:spPr>
          <a:xfrm>
            <a:off x="1474385" y="1111051"/>
            <a:ext cx="4330941" cy="45228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pPr algn="ctr"/>
            <a:r>
              <a:rPr kumimoji="1" lang="en-US" altLang="ko-KR" sz="1600" b="1" dirty="0">
                <a:solidFill>
                  <a:schemeClr val="tx1"/>
                </a:solidFill>
              </a:rPr>
              <a:t>Model result</a:t>
            </a:r>
            <a:endParaRPr kumimoji="1" lang="ko-KR" altLang="en-US" sz="1600" b="1" dirty="0">
              <a:solidFill>
                <a:schemeClr val="tx1"/>
              </a:solidFill>
            </a:endParaRPr>
          </a:p>
        </p:txBody>
      </p:sp>
      <p:graphicFrame>
        <p:nvGraphicFramePr>
          <p:cNvPr id="15" name="표 14">
            <a:extLst>
              <a:ext uri="{FF2B5EF4-FFF2-40B4-BE49-F238E27FC236}">
                <a16:creationId xmlns:a16="http://schemas.microsoft.com/office/drawing/2014/main" id="{75A49FD0-EB0C-304D-A9E4-713A66988993}"/>
              </a:ext>
            </a:extLst>
          </p:cNvPr>
          <p:cNvGraphicFramePr>
            <a:graphicFrameLocks noGrp="1"/>
          </p:cNvGraphicFramePr>
          <p:nvPr/>
        </p:nvGraphicFramePr>
        <p:xfrm>
          <a:off x="2234377" y="2748686"/>
          <a:ext cx="3244644" cy="731931"/>
        </p:xfrm>
        <a:graphic>
          <a:graphicData uri="http://schemas.openxmlformats.org/drawingml/2006/table">
            <a:tbl>
              <a:tblPr firstRow="1" bandRow="1">
                <a:tableStyleId>{5C22544A-7EE6-4342-B048-85BDC9FD1C3A}</a:tableStyleId>
              </a:tblPr>
              <a:tblGrid>
                <a:gridCol w="1081548">
                  <a:extLst>
                    <a:ext uri="{9D8B030D-6E8A-4147-A177-3AD203B41FA5}">
                      <a16:colId xmlns:a16="http://schemas.microsoft.com/office/drawing/2014/main" val="103038901"/>
                    </a:ext>
                  </a:extLst>
                </a:gridCol>
                <a:gridCol w="1081548">
                  <a:extLst>
                    <a:ext uri="{9D8B030D-6E8A-4147-A177-3AD203B41FA5}">
                      <a16:colId xmlns:a16="http://schemas.microsoft.com/office/drawing/2014/main" val="905303061"/>
                    </a:ext>
                  </a:extLst>
                </a:gridCol>
                <a:gridCol w="1081548">
                  <a:extLst>
                    <a:ext uri="{9D8B030D-6E8A-4147-A177-3AD203B41FA5}">
                      <a16:colId xmlns:a16="http://schemas.microsoft.com/office/drawing/2014/main" val="2891923739"/>
                    </a:ext>
                  </a:extLst>
                </a:gridCol>
              </a:tblGrid>
              <a:tr h="243977">
                <a:tc>
                  <a:txBody>
                    <a:bodyPr/>
                    <a:lstStyle/>
                    <a:p>
                      <a:pPr algn="ctr" fontAlgn="ctr"/>
                      <a:endParaRPr lang="en" sz="1100" b="0" i="0" u="none" strike="noStrike" dirty="0">
                        <a:solidFill>
                          <a:srgbClr val="000000"/>
                        </a:solidFill>
                        <a:effectLst/>
                        <a:latin typeface="Cambria" panose="02040503050406030204" pitchFamily="18" charset="0"/>
                        <a:ea typeface="맑은 고딕" panose="020B0503020000020004" pitchFamily="34" charset="-127"/>
                      </a:endParaRP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 sz="1100" b="0" i="0" u="none" strike="noStrike" dirty="0">
                          <a:solidFill>
                            <a:srgbClr val="000000"/>
                          </a:solidFill>
                          <a:effectLst/>
                          <a:latin typeface="Cambria" panose="02040503050406030204" pitchFamily="18" charset="0"/>
                          <a:ea typeface="맑은 고딕" panose="020B0503020000020004" pitchFamily="34" charset="-127"/>
                        </a:rPr>
                        <a:t>Charged Off</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US" altLang="ko-KR" sz="1100" b="0" i="0" u="none" strike="noStrike" dirty="0">
                          <a:solidFill>
                            <a:srgbClr val="000000"/>
                          </a:solidFill>
                          <a:effectLst/>
                          <a:latin typeface="Cambria" panose="02040503050406030204" pitchFamily="18" charset="0"/>
                          <a:ea typeface="맑은 고딕" panose="020B0503020000020004" pitchFamily="34" charset="-127"/>
                        </a:rPr>
                        <a:t>Fully Paid</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980069986"/>
                  </a:ext>
                </a:extLst>
              </a:tr>
              <a:tr h="243977">
                <a:tc>
                  <a:txBody>
                    <a:bodyPr/>
                    <a:lstStyle/>
                    <a:p>
                      <a:pPr marL="0" marR="0" lvl="0" indent="0" algn="ctr" defTabSz="914400" rtl="0" eaLnBrk="1" fontAlgn="ctr" latinLnBrk="1" hangingPunct="1">
                        <a:lnSpc>
                          <a:spcPct val="100000"/>
                        </a:lnSpc>
                        <a:spcBef>
                          <a:spcPts val="0"/>
                        </a:spcBef>
                        <a:spcAft>
                          <a:spcPts val="0"/>
                        </a:spcAft>
                        <a:buClrTx/>
                        <a:buSzTx/>
                        <a:buFontTx/>
                        <a:buNone/>
                        <a:tabLst/>
                        <a:defRPr/>
                      </a:pPr>
                      <a:r>
                        <a:rPr lang="en" altLang="ko-KR" sz="1100" b="0" i="0" u="none" strike="noStrike" dirty="0">
                          <a:solidFill>
                            <a:srgbClr val="000000"/>
                          </a:solidFill>
                          <a:effectLst/>
                          <a:latin typeface="Cambria" panose="02040503050406030204" pitchFamily="18" charset="0"/>
                          <a:ea typeface="+mn-ea"/>
                        </a:rPr>
                        <a:t>Charged Off</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4,125</a:t>
                      </a:r>
                      <a:endParaRPr lang="en"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14,476</a:t>
                      </a:r>
                      <a:endParaRPr lang="en-US" altLang="ko-KR"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23042481"/>
                  </a:ext>
                </a:extLst>
              </a:tr>
              <a:tr h="243977">
                <a:tc>
                  <a:txBody>
                    <a:bodyPr/>
                    <a:lstStyle/>
                    <a:p>
                      <a:pPr algn="ctr" fontAlgn="ctr"/>
                      <a:r>
                        <a:rPr lang="en-US" altLang="ko-KR" sz="1100" b="0" i="0" u="none" strike="noStrike" dirty="0">
                          <a:solidFill>
                            <a:srgbClr val="000000"/>
                          </a:solidFill>
                          <a:effectLst/>
                          <a:latin typeface="Cambria" panose="02040503050406030204" pitchFamily="18" charset="0"/>
                          <a:ea typeface="+mn-ea"/>
                        </a:rPr>
                        <a:t>Fully Paid</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3,248</a:t>
                      </a:r>
                      <a:endParaRPr lang="en"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18,147</a:t>
                      </a:r>
                      <a:endParaRPr lang="en-US" altLang="ko-KR"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88721348"/>
                  </a:ext>
                </a:extLst>
              </a:tr>
            </a:tbl>
          </a:graphicData>
        </a:graphic>
      </p:graphicFrame>
      <p:sp>
        <p:nvSpPr>
          <p:cNvPr id="16" name="직사각형 15">
            <a:extLst>
              <a:ext uri="{FF2B5EF4-FFF2-40B4-BE49-F238E27FC236}">
                <a16:creationId xmlns:a16="http://schemas.microsoft.com/office/drawing/2014/main" id="{12BB9F9D-BCDB-C14E-9E78-E00E8C489394}"/>
              </a:ext>
            </a:extLst>
          </p:cNvPr>
          <p:cNvSpPr/>
          <p:nvPr/>
        </p:nvSpPr>
        <p:spPr>
          <a:xfrm>
            <a:off x="6321688" y="1111051"/>
            <a:ext cx="4330941" cy="45228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pPr algn="ctr"/>
            <a:r>
              <a:rPr kumimoji="1" lang="en-US" altLang="ko-KR" sz="1600" b="1" dirty="0">
                <a:solidFill>
                  <a:schemeClr val="tx1"/>
                </a:solidFill>
              </a:rPr>
              <a:t>Feature Importance  (Top 20)</a:t>
            </a:r>
            <a:endParaRPr kumimoji="1" lang="ko-KR" altLang="en-US" sz="1600" b="1" dirty="0">
              <a:solidFill>
                <a:schemeClr val="tx1"/>
              </a:solidFill>
            </a:endParaRPr>
          </a:p>
        </p:txBody>
      </p:sp>
      <p:sp>
        <p:nvSpPr>
          <p:cNvPr id="17" name="TextBox 16">
            <a:extLst>
              <a:ext uri="{FF2B5EF4-FFF2-40B4-BE49-F238E27FC236}">
                <a16:creationId xmlns:a16="http://schemas.microsoft.com/office/drawing/2014/main" id="{47AC1BD9-1142-894B-9509-99EB7054BAB4}"/>
              </a:ext>
            </a:extLst>
          </p:cNvPr>
          <p:cNvSpPr txBox="1"/>
          <p:nvPr/>
        </p:nvSpPr>
        <p:spPr>
          <a:xfrm>
            <a:off x="3429528" y="2411421"/>
            <a:ext cx="1484740" cy="307777"/>
          </a:xfrm>
          <a:prstGeom prst="rect">
            <a:avLst/>
          </a:prstGeom>
          <a:noFill/>
        </p:spPr>
        <p:txBody>
          <a:bodyPr wrap="square" rtlCol="0">
            <a:spAutoFit/>
          </a:bodyPr>
          <a:lstStyle/>
          <a:p>
            <a:pPr algn="ctr"/>
            <a:r>
              <a:rPr kumimoji="1" lang="en-US" altLang="ko-KR" sz="1400" i="1" dirty="0"/>
              <a:t>Predicted</a:t>
            </a:r>
            <a:endParaRPr kumimoji="1" lang="ko-KR" altLang="en-US" sz="1400" i="1" dirty="0"/>
          </a:p>
        </p:txBody>
      </p:sp>
      <p:sp>
        <p:nvSpPr>
          <p:cNvPr id="18" name="TextBox 17">
            <a:extLst>
              <a:ext uri="{FF2B5EF4-FFF2-40B4-BE49-F238E27FC236}">
                <a16:creationId xmlns:a16="http://schemas.microsoft.com/office/drawing/2014/main" id="{87135335-5DEA-3B4B-B0E1-0D01DDA9CCD1}"/>
              </a:ext>
            </a:extLst>
          </p:cNvPr>
          <p:cNvSpPr txBox="1"/>
          <p:nvPr/>
        </p:nvSpPr>
        <p:spPr>
          <a:xfrm>
            <a:off x="1470960" y="3069773"/>
            <a:ext cx="846584" cy="307777"/>
          </a:xfrm>
          <a:prstGeom prst="rect">
            <a:avLst/>
          </a:prstGeom>
          <a:noFill/>
        </p:spPr>
        <p:txBody>
          <a:bodyPr wrap="square" rtlCol="0">
            <a:spAutoFit/>
          </a:bodyPr>
          <a:lstStyle>
            <a:defPPr>
              <a:defRPr lang="en-US"/>
            </a:defPPr>
            <a:lvl1pPr algn="ctr">
              <a:defRPr kumimoji="1" sz="1400" i="1"/>
            </a:lvl1pPr>
          </a:lstStyle>
          <a:p>
            <a:r>
              <a:rPr lang="en-US" altLang="ko-KR" dirty="0"/>
              <a:t>Actual</a:t>
            </a:r>
            <a:endParaRPr lang="ko-KR" altLang="en-US" dirty="0"/>
          </a:p>
        </p:txBody>
      </p:sp>
      <p:sp>
        <p:nvSpPr>
          <p:cNvPr id="20" name="TextBox 19">
            <a:extLst>
              <a:ext uri="{FF2B5EF4-FFF2-40B4-BE49-F238E27FC236}">
                <a16:creationId xmlns:a16="http://schemas.microsoft.com/office/drawing/2014/main" id="{76A9F4ED-BF7B-6D4D-9D2D-E283E923E0FE}"/>
              </a:ext>
            </a:extLst>
          </p:cNvPr>
          <p:cNvSpPr txBox="1"/>
          <p:nvPr/>
        </p:nvSpPr>
        <p:spPr>
          <a:xfrm>
            <a:off x="1490623" y="4882778"/>
            <a:ext cx="846584" cy="307777"/>
          </a:xfrm>
          <a:prstGeom prst="rect">
            <a:avLst/>
          </a:prstGeom>
          <a:noFill/>
        </p:spPr>
        <p:txBody>
          <a:bodyPr wrap="square" rtlCol="0">
            <a:spAutoFit/>
          </a:bodyPr>
          <a:lstStyle>
            <a:defPPr>
              <a:defRPr lang="en-US"/>
            </a:defPPr>
            <a:lvl1pPr algn="ctr">
              <a:defRPr kumimoji="1" sz="1400" i="1"/>
            </a:lvl1pPr>
          </a:lstStyle>
          <a:p>
            <a:r>
              <a:rPr lang="en-US" altLang="ko-KR" dirty="0"/>
              <a:t>[ ROC ] </a:t>
            </a:r>
            <a:endParaRPr lang="ko-KR" altLang="en-US" dirty="0"/>
          </a:p>
        </p:txBody>
      </p:sp>
      <p:pic>
        <p:nvPicPr>
          <p:cNvPr id="2" name="그림 1">
            <a:extLst>
              <a:ext uri="{FF2B5EF4-FFF2-40B4-BE49-F238E27FC236}">
                <a16:creationId xmlns:a16="http://schemas.microsoft.com/office/drawing/2014/main" id="{11DD0375-A24B-C04B-8911-43B151643A72}"/>
              </a:ext>
            </a:extLst>
          </p:cNvPr>
          <p:cNvPicPr>
            <a:picLocks/>
          </p:cNvPicPr>
          <p:nvPr/>
        </p:nvPicPr>
        <p:blipFill>
          <a:blip r:embed="rId2"/>
          <a:stretch>
            <a:fillRect/>
          </a:stretch>
        </p:blipFill>
        <p:spPr>
          <a:xfrm>
            <a:off x="2407054" y="3914307"/>
            <a:ext cx="2826000" cy="1994400"/>
          </a:xfrm>
          <a:prstGeom prst="rect">
            <a:avLst/>
          </a:prstGeom>
        </p:spPr>
      </p:pic>
      <p:pic>
        <p:nvPicPr>
          <p:cNvPr id="5" name="그림 4">
            <a:extLst>
              <a:ext uri="{FF2B5EF4-FFF2-40B4-BE49-F238E27FC236}">
                <a16:creationId xmlns:a16="http://schemas.microsoft.com/office/drawing/2014/main" id="{60DEC7CA-0314-D840-8F21-FD3C09F6282F}"/>
              </a:ext>
            </a:extLst>
          </p:cNvPr>
          <p:cNvPicPr>
            <a:picLocks/>
          </p:cNvPicPr>
          <p:nvPr/>
        </p:nvPicPr>
        <p:blipFill>
          <a:blip r:embed="rId3"/>
          <a:stretch>
            <a:fillRect/>
          </a:stretch>
        </p:blipFill>
        <p:spPr>
          <a:xfrm>
            <a:off x="6414873" y="1739107"/>
            <a:ext cx="3931200" cy="2552400"/>
          </a:xfrm>
          <a:prstGeom prst="rect">
            <a:avLst/>
          </a:prstGeom>
        </p:spPr>
      </p:pic>
      <p:graphicFrame>
        <p:nvGraphicFramePr>
          <p:cNvPr id="19" name="표 6">
            <a:extLst>
              <a:ext uri="{FF2B5EF4-FFF2-40B4-BE49-F238E27FC236}">
                <a16:creationId xmlns:a16="http://schemas.microsoft.com/office/drawing/2014/main" id="{E1440827-F145-AD4D-AB02-58A468BFCA2B}"/>
              </a:ext>
            </a:extLst>
          </p:cNvPr>
          <p:cNvGraphicFramePr>
            <a:graphicFrameLocks noGrp="1"/>
          </p:cNvGraphicFramePr>
          <p:nvPr/>
        </p:nvGraphicFramePr>
        <p:xfrm>
          <a:off x="6433316" y="4793736"/>
          <a:ext cx="4124023" cy="1222494"/>
        </p:xfrm>
        <a:graphic>
          <a:graphicData uri="http://schemas.openxmlformats.org/drawingml/2006/table">
            <a:tbl>
              <a:tblPr firstRow="1" bandRow="1">
                <a:tableStyleId>{5C22544A-7EE6-4342-B048-85BDC9FD1C3A}</a:tableStyleId>
              </a:tblPr>
              <a:tblGrid>
                <a:gridCol w="764621">
                  <a:extLst>
                    <a:ext uri="{9D8B030D-6E8A-4147-A177-3AD203B41FA5}">
                      <a16:colId xmlns:a16="http://schemas.microsoft.com/office/drawing/2014/main" val="1677452348"/>
                    </a:ext>
                  </a:extLst>
                </a:gridCol>
                <a:gridCol w="3359402">
                  <a:extLst>
                    <a:ext uri="{9D8B030D-6E8A-4147-A177-3AD203B41FA5}">
                      <a16:colId xmlns:a16="http://schemas.microsoft.com/office/drawing/2014/main" val="905303061"/>
                    </a:ext>
                  </a:extLst>
                </a:gridCol>
              </a:tblGrid>
              <a:tr h="198799">
                <a:tc>
                  <a:txBody>
                    <a:bodyPr/>
                    <a:lstStyle/>
                    <a:p>
                      <a:pPr algn="ctr" fontAlgn="ctr"/>
                      <a:r>
                        <a:rPr lang="en" sz="1100" b="1" i="0" u="none" strike="noStrike" dirty="0">
                          <a:solidFill>
                            <a:srgbClr val="000000"/>
                          </a:solidFill>
                          <a:effectLst/>
                          <a:latin typeface="Cambria" panose="02040503050406030204" pitchFamily="18" charset="0"/>
                          <a:ea typeface="맑은 고딕" panose="020B0503020000020004" pitchFamily="34" charset="-127"/>
                        </a:rPr>
                        <a:t>No</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tx2">
                        <a:lumMod val="20000"/>
                        <a:lumOff val="80000"/>
                      </a:schemeClr>
                    </a:solidFill>
                  </a:tcPr>
                </a:tc>
                <a:tc>
                  <a:txBody>
                    <a:bodyPr/>
                    <a:lstStyle/>
                    <a:p>
                      <a:pPr algn="ctr" fontAlgn="ctr"/>
                      <a:r>
                        <a:rPr lang="en" sz="1100" b="1" i="0" u="none" strike="noStrike" dirty="0">
                          <a:solidFill>
                            <a:srgbClr val="000000"/>
                          </a:solidFill>
                          <a:effectLst/>
                          <a:latin typeface="Cambria" panose="02040503050406030204" pitchFamily="18" charset="0"/>
                          <a:ea typeface="맑은 고딕" panose="020B0503020000020004" pitchFamily="34" charset="-127"/>
                        </a:rPr>
                        <a:t>Important Features</a:t>
                      </a:r>
                    </a:p>
                  </a:txBody>
                  <a:tcPr marL="108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66571840"/>
                  </a:ext>
                </a:extLst>
              </a:tr>
              <a:tr h="208699">
                <a:tc>
                  <a:txBody>
                    <a:bodyPr/>
                    <a:lstStyle/>
                    <a:p>
                      <a:pPr algn="ctr" fontAlgn="ctr"/>
                      <a:r>
                        <a:rPr lang="en" sz="1200" b="1" i="0" u="none" strike="noStrike" dirty="0">
                          <a:solidFill>
                            <a:srgbClr val="000000"/>
                          </a:solidFill>
                          <a:effectLst/>
                          <a:latin typeface="Cambria" panose="02040503050406030204" pitchFamily="18" charset="0"/>
                          <a:ea typeface="맑은 고딕" panose="020B0503020000020004" pitchFamily="34" charset="-127"/>
                        </a:rPr>
                        <a:t>1</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l" defTabSz="914400" rtl="0" eaLnBrk="1" fontAlgn="ctr" latinLnBrk="1" hangingPunct="1">
                        <a:lnSpc>
                          <a:spcPct val="100000"/>
                        </a:lnSpc>
                        <a:spcBef>
                          <a:spcPts val="0"/>
                        </a:spcBef>
                        <a:spcAft>
                          <a:spcPts val="0"/>
                        </a:spcAft>
                        <a:buClrTx/>
                        <a:buSzTx/>
                        <a:buFontTx/>
                        <a:buNone/>
                        <a:tabLst/>
                        <a:defRPr/>
                      </a:pPr>
                      <a:r>
                        <a:rPr lang="en" sz="1200" b="1" i="0" u="none" strike="noStrike" kern="1200" dirty="0" err="1">
                          <a:solidFill>
                            <a:srgbClr val="000000"/>
                          </a:solidFill>
                          <a:effectLst/>
                          <a:latin typeface="Cambria" panose="02040503050406030204" pitchFamily="18" charset="0"/>
                          <a:ea typeface="맑은 고딕" panose="020B0503020000020004" pitchFamily="34" charset="-127"/>
                          <a:cs typeface="+mn-cs"/>
                        </a:rPr>
                        <a:t>sub_grade_num</a:t>
                      </a:r>
                      <a:endParaRPr lang="en" sz="1200" b="1" i="0" u="none" strike="noStrike" kern="1200" dirty="0">
                        <a:solidFill>
                          <a:srgbClr val="000000"/>
                        </a:solidFill>
                        <a:effectLst/>
                        <a:latin typeface="Cambria" panose="02040503050406030204" pitchFamily="18" charset="0"/>
                        <a:ea typeface="맑은 고딕" panose="020B0503020000020004" pitchFamily="34" charset="-127"/>
                        <a:cs typeface="+mn-cs"/>
                      </a:endParaRP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980069986"/>
                  </a:ext>
                </a:extLst>
              </a:tr>
              <a:tr h="208699">
                <a:tc>
                  <a:txBody>
                    <a:bodyPr/>
                    <a:lstStyle/>
                    <a:p>
                      <a:pPr algn="ctr" fontAlgn="ctr"/>
                      <a:r>
                        <a:rPr lang="en" sz="1200" b="1" i="0" u="none" strike="noStrike" dirty="0">
                          <a:solidFill>
                            <a:srgbClr val="000000"/>
                          </a:solidFill>
                          <a:effectLst/>
                          <a:latin typeface="Cambria" panose="02040503050406030204" pitchFamily="18" charset="0"/>
                          <a:ea typeface="맑은 고딕" panose="020B0503020000020004" pitchFamily="34" charset="-127"/>
                        </a:rPr>
                        <a:t>2</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l" defTabSz="914400" rtl="0" eaLnBrk="1" fontAlgn="ctr" latinLnBrk="1" hangingPunct="1">
                        <a:lnSpc>
                          <a:spcPct val="100000"/>
                        </a:lnSpc>
                        <a:spcBef>
                          <a:spcPts val="0"/>
                        </a:spcBef>
                        <a:spcAft>
                          <a:spcPts val="0"/>
                        </a:spcAft>
                        <a:buClrTx/>
                        <a:buSzTx/>
                        <a:buFontTx/>
                        <a:buNone/>
                        <a:tabLst/>
                        <a:defRPr/>
                      </a:pPr>
                      <a:r>
                        <a:rPr lang="en-US" sz="1200" b="1" i="0" u="none" strike="noStrike" kern="1200" dirty="0">
                          <a:solidFill>
                            <a:srgbClr val="000000"/>
                          </a:solidFill>
                          <a:effectLst/>
                          <a:latin typeface="Cambria" panose="02040503050406030204" pitchFamily="18" charset="0"/>
                          <a:ea typeface="맑은 고딕" panose="020B0503020000020004" pitchFamily="34" charset="-127"/>
                          <a:cs typeface="+mn-cs"/>
                        </a:rPr>
                        <a:t>i</a:t>
                      </a:r>
                      <a:r>
                        <a:rPr lang="en" sz="1200" b="1" i="0" u="none" strike="noStrike" kern="1200" dirty="0" err="1">
                          <a:solidFill>
                            <a:srgbClr val="000000"/>
                          </a:solidFill>
                          <a:effectLst/>
                          <a:latin typeface="Cambria" panose="02040503050406030204" pitchFamily="18" charset="0"/>
                          <a:ea typeface="맑은 고딕" panose="020B0503020000020004" pitchFamily="34" charset="-127"/>
                          <a:cs typeface="+mn-cs"/>
                        </a:rPr>
                        <a:t>nt_rate</a:t>
                      </a:r>
                      <a:endParaRPr lang="en" sz="1200" b="1" i="0" u="none" strike="noStrike" kern="1200" dirty="0">
                        <a:solidFill>
                          <a:srgbClr val="000000"/>
                        </a:solidFill>
                        <a:effectLst/>
                        <a:latin typeface="Cambria" panose="02040503050406030204" pitchFamily="18" charset="0"/>
                        <a:ea typeface="맑은 고딕" panose="020B0503020000020004" pitchFamily="34" charset="-127"/>
                        <a:cs typeface="+mn-cs"/>
                      </a:endParaRP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23042481"/>
                  </a:ext>
                </a:extLst>
              </a:tr>
              <a:tr h="208699">
                <a:tc>
                  <a:txBody>
                    <a:bodyPr/>
                    <a:lstStyle/>
                    <a:p>
                      <a:pPr algn="ctr" fontAlgn="ctr"/>
                      <a:r>
                        <a:rPr lang="en" sz="1200" b="1" i="0" u="none" strike="noStrike" dirty="0">
                          <a:solidFill>
                            <a:srgbClr val="000000"/>
                          </a:solidFill>
                          <a:effectLst/>
                          <a:latin typeface="Cambria" panose="02040503050406030204" pitchFamily="18" charset="0"/>
                          <a:ea typeface="맑은 고딕" panose="020B0503020000020004" pitchFamily="34" charset="-127"/>
                        </a:rPr>
                        <a:t>3</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l" defTabSz="914400" rtl="0" eaLnBrk="1" fontAlgn="ctr" latinLnBrk="1" hangingPunct="1">
                        <a:lnSpc>
                          <a:spcPct val="100000"/>
                        </a:lnSpc>
                        <a:spcBef>
                          <a:spcPts val="0"/>
                        </a:spcBef>
                        <a:spcAft>
                          <a:spcPts val="0"/>
                        </a:spcAft>
                        <a:buClrTx/>
                        <a:buSzTx/>
                        <a:buFontTx/>
                        <a:buNone/>
                        <a:tabLst/>
                        <a:defRPr/>
                      </a:pPr>
                      <a:r>
                        <a:rPr lang="en" sz="1200" b="1" i="0" u="none" strike="noStrike" kern="1200" dirty="0" err="1">
                          <a:solidFill>
                            <a:srgbClr val="000000"/>
                          </a:solidFill>
                          <a:effectLst/>
                          <a:latin typeface="Cambria" panose="02040503050406030204" pitchFamily="18" charset="0"/>
                          <a:ea typeface="맑은 고딕" panose="020B0503020000020004" pitchFamily="34" charset="-127"/>
                          <a:cs typeface="+mn-cs"/>
                        </a:rPr>
                        <a:t>dti</a:t>
                      </a:r>
                      <a:endParaRPr lang="en" sz="1200" b="1" i="0" u="none" strike="noStrike" kern="1200" dirty="0">
                        <a:solidFill>
                          <a:srgbClr val="000000"/>
                        </a:solidFill>
                        <a:effectLst/>
                        <a:latin typeface="Cambria" panose="02040503050406030204" pitchFamily="18" charset="0"/>
                        <a:ea typeface="맑은 고딕" panose="020B0503020000020004" pitchFamily="34" charset="-127"/>
                        <a:cs typeface="+mn-cs"/>
                      </a:endParaRP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88721348"/>
                  </a:ext>
                </a:extLst>
              </a:tr>
              <a:tr h="198799">
                <a:tc>
                  <a:txBody>
                    <a:bodyPr/>
                    <a:lstStyle/>
                    <a:p>
                      <a:pPr algn="ctr" fontAlgn="ctr"/>
                      <a:r>
                        <a:rPr lang="en" sz="1100" b="0" i="0" u="none" strike="noStrike" dirty="0">
                          <a:solidFill>
                            <a:srgbClr val="000000"/>
                          </a:solidFill>
                          <a:effectLst/>
                          <a:latin typeface="Cambria" panose="02040503050406030204" pitchFamily="18" charset="0"/>
                          <a:ea typeface="맑은 고딕" panose="020B0503020000020004" pitchFamily="34" charset="-127"/>
                        </a:rPr>
                        <a:t>4</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l" defTabSz="914400" rtl="0" eaLnBrk="1" fontAlgn="ctr" latinLnBrk="1" hangingPunct="1">
                        <a:lnSpc>
                          <a:spcPct val="100000"/>
                        </a:lnSpc>
                        <a:spcBef>
                          <a:spcPts val="0"/>
                        </a:spcBef>
                        <a:spcAft>
                          <a:spcPts val="0"/>
                        </a:spcAft>
                        <a:buClrTx/>
                        <a:buSzTx/>
                        <a:buFontTx/>
                        <a:buNone/>
                        <a:tabLst/>
                        <a:defRPr/>
                      </a:pPr>
                      <a:r>
                        <a:rPr lang="en" sz="1100" b="0" i="0" u="none" strike="noStrike" kern="1200" dirty="0" err="1">
                          <a:solidFill>
                            <a:srgbClr val="000000"/>
                          </a:solidFill>
                          <a:effectLst/>
                          <a:latin typeface="Cambria" panose="02040503050406030204" pitchFamily="18" charset="0"/>
                          <a:ea typeface="맑은 고딕" panose="020B0503020000020004" pitchFamily="34" charset="-127"/>
                          <a:cs typeface="+mn-cs"/>
                        </a:rPr>
                        <a:t>mths_since_recent_inq</a:t>
                      </a:r>
                      <a:endParaRPr lang="en" sz="1100" b="0" i="0" u="none" strike="noStrike" kern="1200" dirty="0">
                        <a:solidFill>
                          <a:srgbClr val="000000"/>
                        </a:solidFill>
                        <a:effectLst/>
                        <a:latin typeface="Cambria" panose="02040503050406030204" pitchFamily="18" charset="0"/>
                        <a:ea typeface="맑은 고딕" panose="020B0503020000020004" pitchFamily="34" charset="-127"/>
                        <a:cs typeface="+mn-cs"/>
                      </a:endParaRP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875378066"/>
                  </a:ext>
                </a:extLst>
              </a:tr>
              <a:tr h="198799">
                <a:tc>
                  <a:txBody>
                    <a:bodyPr/>
                    <a:lstStyle/>
                    <a:p>
                      <a:pPr algn="ctr" fontAlgn="ctr"/>
                      <a:r>
                        <a:rPr lang="en" sz="1100" b="0" i="0" u="none" strike="noStrike" dirty="0">
                          <a:solidFill>
                            <a:srgbClr val="000000"/>
                          </a:solidFill>
                          <a:effectLst/>
                          <a:latin typeface="Cambria" panose="02040503050406030204" pitchFamily="18" charset="0"/>
                          <a:ea typeface="맑은 고딕" panose="020B0503020000020004" pitchFamily="34" charset="-127"/>
                        </a:rPr>
                        <a:t>5</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l" defTabSz="914400" rtl="0" eaLnBrk="1" fontAlgn="ctr" latinLnBrk="1" hangingPunct="1">
                        <a:lnSpc>
                          <a:spcPct val="100000"/>
                        </a:lnSpc>
                        <a:spcBef>
                          <a:spcPts val="0"/>
                        </a:spcBef>
                        <a:spcAft>
                          <a:spcPts val="0"/>
                        </a:spcAft>
                        <a:buClrTx/>
                        <a:buSzTx/>
                        <a:buFontTx/>
                        <a:buNone/>
                        <a:tabLst/>
                        <a:defRPr/>
                      </a:pPr>
                      <a:r>
                        <a:rPr lang="en" sz="1100" b="0" i="0" u="none" strike="noStrike" kern="1200" dirty="0">
                          <a:solidFill>
                            <a:srgbClr val="000000"/>
                          </a:solidFill>
                          <a:effectLst/>
                          <a:latin typeface="Cambria" panose="02040503050406030204" pitchFamily="18" charset="0"/>
                          <a:ea typeface="맑은 고딕" panose="020B0503020000020004" pitchFamily="34" charset="-127"/>
                          <a:cs typeface="+mn-cs"/>
                        </a:rPr>
                        <a:t>acc_open_past_24mths</a:t>
                      </a: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43130360"/>
                  </a:ext>
                </a:extLst>
              </a:tr>
            </a:tbl>
          </a:graphicData>
        </a:graphic>
      </p:graphicFrame>
    </p:spTree>
    <p:extLst>
      <p:ext uri="{BB962C8B-B14F-4D97-AF65-F5344CB8AC3E}">
        <p14:creationId xmlns:p14="http://schemas.microsoft.com/office/powerpoint/2010/main" val="42766402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직사각형 5">
            <a:extLst>
              <a:ext uri="{FF2B5EF4-FFF2-40B4-BE49-F238E27FC236}">
                <a16:creationId xmlns:a16="http://schemas.microsoft.com/office/drawing/2014/main" id="{B62D307D-354D-EA4B-921E-B147A175F28B}"/>
              </a:ext>
            </a:extLst>
          </p:cNvPr>
          <p:cNvSpPr/>
          <p:nvPr/>
        </p:nvSpPr>
        <p:spPr>
          <a:xfrm>
            <a:off x="1418412" y="963562"/>
            <a:ext cx="4646653" cy="5535563"/>
          </a:xfrm>
          <a:prstGeom prst="rect">
            <a:avLst/>
          </a:prstGeom>
          <a:solidFill>
            <a:schemeClr val="bg1">
              <a:alpha val="50000"/>
            </a:schemeClr>
          </a:solidFill>
          <a:ln w="158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1" lang="ko-KR" altLang="en-US" sz="1800" b="0" i="0" u="none" strike="noStrike" kern="1200" cap="none" spc="0" normalizeH="0" baseline="0" noProof="0">
              <a:ln>
                <a:noFill/>
              </a:ln>
              <a:solidFill>
                <a:prstClr val="white"/>
              </a:solidFill>
              <a:effectLst/>
              <a:uLnTx/>
              <a:uFillTx/>
              <a:latin typeface="Century Gothic" panose="020B0502020202020204"/>
              <a:cs typeface="+mn-cs"/>
            </a:endParaRPr>
          </a:p>
        </p:txBody>
      </p:sp>
      <p:sp>
        <p:nvSpPr>
          <p:cNvPr id="11" name="직사각형 10">
            <a:extLst>
              <a:ext uri="{FF2B5EF4-FFF2-40B4-BE49-F238E27FC236}">
                <a16:creationId xmlns:a16="http://schemas.microsoft.com/office/drawing/2014/main" id="{3062FD6E-47FE-A249-89D1-BCD2298D1E70}"/>
              </a:ext>
            </a:extLst>
          </p:cNvPr>
          <p:cNvSpPr/>
          <p:nvPr/>
        </p:nvSpPr>
        <p:spPr>
          <a:xfrm>
            <a:off x="1418412" y="285555"/>
            <a:ext cx="10163988" cy="52634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1" lang="en-US" altLang="ko-KR" sz="2000" b="1" i="0" u="none" strike="noStrike" kern="1200" cap="none" spc="0" normalizeH="0" baseline="0" noProof="0" dirty="0">
                <a:ln>
                  <a:noFill/>
                </a:ln>
                <a:solidFill>
                  <a:prstClr val="black"/>
                </a:solidFill>
                <a:effectLst/>
                <a:uLnTx/>
                <a:uFillTx/>
                <a:latin typeface="Century Gothic" panose="020B0502020202020204"/>
                <a:cs typeface="+mn-cs"/>
              </a:rPr>
              <a:t>[Back-up] Naive Bayes (</a:t>
            </a:r>
            <a:r>
              <a:rPr kumimoji="1" lang="en-US" altLang="ko-KR" sz="2000" b="1" i="0" u="none" strike="noStrike" kern="1200" cap="none" spc="0" normalizeH="0" baseline="0" noProof="0" dirty="0" err="1">
                <a:ln>
                  <a:noFill/>
                </a:ln>
                <a:solidFill>
                  <a:prstClr val="black"/>
                </a:solidFill>
                <a:effectLst/>
                <a:uLnTx/>
                <a:uFillTx/>
                <a:latin typeface="Century Gothic" panose="020B0502020202020204"/>
                <a:cs typeface="+mn-cs"/>
              </a:rPr>
              <a:t>GaussianNB</a:t>
            </a:r>
            <a:r>
              <a:rPr kumimoji="1" lang="en-US" altLang="ko-KR" sz="2000" b="1" i="0" u="none" strike="noStrike" kern="1200" cap="none" spc="0" normalizeH="0" baseline="0" noProof="0" dirty="0">
                <a:ln>
                  <a:noFill/>
                </a:ln>
                <a:solidFill>
                  <a:prstClr val="black"/>
                </a:solidFill>
                <a:effectLst/>
                <a:uLnTx/>
                <a:uFillTx/>
                <a:latin typeface="Century Gothic" panose="020B0502020202020204"/>
                <a:cs typeface="+mn-cs"/>
              </a:rPr>
              <a:t>)</a:t>
            </a:r>
          </a:p>
        </p:txBody>
      </p:sp>
      <p:sp>
        <p:nvSpPr>
          <p:cNvPr id="12" name="직사각형 11">
            <a:extLst>
              <a:ext uri="{FF2B5EF4-FFF2-40B4-BE49-F238E27FC236}">
                <a16:creationId xmlns:a16="http://schemas.microsoft.com/office/drawing/2014/main" id="{E95368C2-BCB9-B647-8DD7-C928D4CFF95B}"/>
              </a:ext>
            </a:extLst>
          </p:cNvPr>
          <p:cNvSpPr/>
          <p:nvPr/>
        </p:nvSpPr>
        <p:spPr>
          <a:xfrm>
            <a:off x="6493406" y="963562"/>
            <a:ext cx="5088994" cy="5535563"/>
          </a:xfrm>
          <a:prstGeom prst="rect">
            <a:avLst/>
          </a:prstGeom>
          <a:solidFill>
            <a:schemeClr val="bg1">
              <a:alpha val="50000"/>
            </a:schemeClr>
          </a:solidFill>
          <a:ln w="158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1" lang="ko-KR" altLang="en-US" sz="1800" b="0" i="0" u="none" strike="noStrike" kern="1200" cap="none" spc="0" normalizeH="0" baseline="0" noProof="0">
              <a:ln>
                <a:noFill/>
              </a:ln>
              <a:solidFill>
                <a:prstClr val="white"/>
              </a:solidFill>
              <a:effectLst/>
              <a:uLnTx/>
              <a:uFillTx/>
              <a:latin typeface="Century Gothic" panose="020B0502020202020204"/>
              <a:cs typeface="+mn-cs"/>
            </a:endParaRPr>
          </a:p>
        </p:txBody>
      </p:sp>
      <p:sp>
        <p:nvSpPr>
          <p:cNvPr id="14" name="직사각형 13">
            <a:extLst>
              <a:ext uri="{FF2B5EF4-FFF2-40B4-BE49-F238E27FC236}">
                <a16:creationId xmlns:a16="http://schemas.microsoft.com/office/drawing/2014/main" id="{8A440AD2-B030-4245-A204-CC6A06F95B87}"/>
              </a:ext>
            </a:extLst>
          </p:cNvPr>
          <p:cNvSpPr/>
          <p:nvPr/>
        </p:nvSpPr>
        <p:spPr>
          <a:xfrm>
            <a:off x="1588685" y="1111051"/>
            <a:ext cx="4330941" cy="45228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ko-KR" sz="1600" b="1" i="0" u="none" strike="noStrike" kern="1200" cap="none" spc="0" normalizeH="0" baseline="0" noProof="0" dirty="0">
                <a:ln>
                  <a:noFill/>
                </a:ln>
                <a:solidFill>
                  <a:prstClr val="black"/>
                </a:solidFill>
                <a:effectLst/>
                <a:uLnTx/>
                <a:uFillTx/>
                <a:latin typeface="Century Gothic" panose="020B0502020202020204"/>
                <a:cs typeface="+mn-cs"/>
              </a:rPr>
              <a:t>Model result</a:t>
            </a:r>
            <a:endParaRPr kumimoji="1" lang="ko-KR" altLang="en-US" sz="1600" b="1" i="0" u="none" strike="noStrike" kern="1200" cap="none" spc="0" normalizeH="0" baseline="0" noProof="0" dirty="0">
              <a:ln>
                <a:noFill/>
              </a:ln>
              <a:solidFill>
                <a:prstClr val="black"/>
              </a:solidFill>
              <a:effectLst/>
              <a:uLnTx/>
              <a:uFillTx/>
              <a:latin typeface="Century Gothic" panose="020B0502020202020204"/>
              <a:cs typeface="+mn-cs"/>
            </a:endParaRPr>
          </a:p>
        </p:txBody>
      </p:sp>
      <p:sp>
        <p:nvSpPr>
          <p:cNvPr id="16" name="직사각형 15">
            <a:extLst>
              <a:ext uri="{FF2B5EF4-FFF2-40B4-BE49-F238E27FC236}">
                <a16:creationId xmlns:a16="http://schemas.microsoft.com/office/drawing/2014/main" id="{12BB9F9D-BCDB-C14E-9E78-E00E8C489394}"/>
              </a:ext>
            </a:extLst>
          </p:cNvPr>
          <p:cNvSpPr/>
          <p:nvPr/>
        </p:nvSpPr>
        <p:spPr>
          <a:xfrm>
            <a:off x="6651261" y="1079257"/>
            <a:ext cx="4743228" cy="45228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ko-KR" sz="1600" b="1" i="0" u="none" strike="noStrike" kern="1200" cap="none" spc="0" normalizeH="0" baseline="0" noProof="0" dirty="0">
                <a:ln>
                  <a:noFill/>
                </a:ln>
                <a:solidFill>
                  <a:prstClr val="black"/>
                </a:solidFill>
                <a:effectLst/>
                <a:uLnTx/>
                <a:uFillTx/>
                <a:latin typeface="Century Gothic" panose="020B0502020202020204"/>
                <a:cs typeface="+mn-cs"/>
              </a:rPr>
              <a:t>Feature Importance  (Top 20)</a:t>
            </a:r>
            <a:endParaRPr kumimoji="1" lang="ko-KR" altLang="en-US" sz="1600" b="1" i="0" u="none" strike="noStrike" kern="1200" cap="none" spc="0" normalizeH="0" baseline="0" noProof="0" dirty="0">
              <a:ln>
                <a:noFill/>
              </a:ln>
              <a:solidFill>
                <a:prstClr val="black"/>
              </a:solidFill>
              <a:effectLst/>
              <a:uLnTx/>
              <a:uFillTx/>
              <a:latin typeface="Century Gothic" panose="020B0502020202020204"/>
              <a:cs typeface="+mn-cs"/>
            </a:endParaRPr>
          </a:p>
        </p:txBody>
      </p:sp>
      <p:sp>
        <p:nvSpPr>
          <p:cNvPr id="13" name="직사각형 12">
            <a:extLst>
              <a:ext uri="{FF2B5EF4-FFF2-40B4-BE49-F238E27FC236}">
                <a16:creationId xmlns:a16="http://schemas.microsoft.com/office/drawing/2014/main" id="{C48616B5-F888-0C41-AD49-D6F655166159}"/>
              </a:ext>
            </a:extLst>
          </p:cNvPr>
          <p:cNvSpPr/>
          <p:nvPr/>
        </p:nvSpPr>
        <p:spPr>
          <a:xfrm>
            <a:off x="1452596" y="1768979"/>
            <a:ext cx="4264309" cy="369332"/>
          </a:xfrm>
          <a:prstGeom prst="rect">
            <a:avLst/>
          </a:prstGeom>
        </p:spPr>
        <p:txBody>
          <a:bodyPr wrap="none">
            <a:spAutoFit/>
          </a:bodyPr>
          <a:lstStyle/>
          <a:p>
            <a:pPr marL="184150" marR="0" lvl="0" indent="-184150" algn="l" defTabSz="457200" rtl="0" eaLnBrk="1" fontAlgn="auto" latinLnBrk="0" hangingPunct="1">
              <a:lnSpc>
                <a:spcPct val="100000"/>
              </a:lnSpc>
              <a:spcBef>
                <a:spcPts val="300"/>
              </a:spcBef>
              <a:spcAft>
                <a:spcPts val="0"/>
              </a:spcAft>
              <a:buClrTx/>
              <a:buSzTx/>
              <a:buFont typeface="Arial" panose="020B0604020202020204" pitchFamily="34" charset="0"/>
              <a:buChar char="•"/>
              <a:tabLst/>
              <a:defRPr/>
            </a:pPr>
            <a:r>
              <a:rPr kumimoji="0" lang="en" altLang="ko-KR" sz="1800" b="0" i="0" u="none" strike="noStrike" kern="1200" cap="none" spc="0" normalizeH="0" baseline="0" noProof="0" dirty="0">
                <a:ln>
                  <a:noFill/>
                </a:ln>
                <a:solidFill>
                  <a:prstClr val="black"/>
                </a:solidFill>
                <a:effectLst/>
                <a:uLnTx/>
                <a:uFillTx/>
                <a:latin typeface="Century Gothic" panose="020B0502020202020204"/>
                <a:cs typeface="+mn-cs"/>
              </a:rPr>
              <a:t>Prediction </a:t>
            </a:r>
            <a:r>
              <a:rPr kumimoji="0" lang="en" altLang="ko-KR" sz="1800" b="1" i="0" u="none" strike="noStrike" kern="1200" cap="none" spc="0" normalizeH="0" baseline="0" noProof="0" dirty="0">
                <a:ln>
                  <a:noFill/>
                </a:ln>
                <a:solidFill>
                  <a:prstClr val="black"/>
                </a:solidFill>
                <a:effectLst/>
                <a:uLnTx/>
                <a:uFillTx/>
                <a:latin typeface="Century Gothic" panose="020B0502020202020204"/>
                <a:cs typeface="+mn-cs"/>
              </a:rPr>
              <a:t>Accuracy : </a:t>
            </a:r>
            <a:r>
              <a:rPr kumimoji="0" lang="en-US" altLang="ko-KR" sz="1800" b="1" i="0" u="none" strike="noStrike" kern="1200" cap="none" spc="0" normalizeH="0" baseline="0" noProof="0" dirty="0">
                <a:ln>
                  <a:noFill/>
                </a:ln>
                <a:solidFill>
                  <a:prstClr val="black"/>
                </a:solidFill>
                <a:effectLst/>
                <a:uLnTx/>
                <a:uFillTx/>
                <a:latin typeface="Century Gothic" panose="020B0502020202020204"/>
                <a:cs typeface="+mn-cs"/>
              </a:rPr>
              <a:t>58</a:t>
            </a:r>
            <a:r>
              <a:rPr kumimoji="0" lang="en" altLang="ko-KR" sz="1800" b="1" i="0" u="none" strike="noStrike" kern="1200" cap="none" spc="0" normalizeH="0" baseline="0" noProof="0" dirty="0">
                <a:ln>
                  <a:noFill/>
                </a:ln>
                <a:solidFill>
                  <a:prstClr val="black"/>
                </a:solidFill>
                <a:effectLst/>
                <a:uLnTx/>
                <a:uFillTx/>
                <a:latin typeface="Century Gothic" panose="020B0502020202020204"/>
                <a:cs typeface="+mn-cs"/>
              </a:rPr>
              <a:t>% </a:t>
            </a:r>
            <a:r>
              <a:rPr kumimoji="0" lang="en" altLang="ko-KR" sz="1800" b="0" i="0" u="none" strike="noStrike" kern="1200" cap="none" spc="0" normalizeH="0" baseline="0" noProof="0" dirty="0">
                <a:ln>
                  <a:noFill/>
                </a:ln>
                <a:solidFill>
                  <a:prstClr val="black"/>
                </a:solidFill>
                <a:effectLst/>
                <a:uLnTx/>
                <a:uFillTx/>
                <a:latin typeface="Century Gothic" panose="020B0502020202020204"/>
                <a:cs typeface="+mn-cs"/>
              </a:rPr>
              <a:t>(</a:t>
            </a:r>
            <a:r>
              <a:rPr kumimoji="0" lang="en-US" altLang="ko-KR" sz="1800" b="0" i="0" u="none" strike="noStrike" kern="1200" cap="none" spc="0" normalizeH="0" baseline="0" noProof="0" dirty="0">
                <a:ln>
                  <a:noFill/>
                </a:ln>
                <a:solidFill>
                  <a:prstClr val="black"/>
                </a:solidFill>
                <a:effectLst/>
                <a:uLnTx/>
                <a:uFillTx/>
                <a:latin typeface="Century Gothic" panose="020B0502020202020204"/>
                <a:cs typeface="+mn-cs"/>
              </a:rPr>
              <a:t>0.5844</a:t>
            </a:r>
            <a:r>
              <a:rPr kumimoji="0" lang="en" altLang="ko-KR" sz="1800" b="0" i="0" u="none" strike="noStrike" kern="1200" cap="none" spc="0" normalizeH="0" baseline="0" noProof="0" dirty="0">
                <a:ln>
                  <a:noFill/>
                </a:ln>
                <a:solidFill>
                  <a:prstClr val="black"/>
                </a:solidFill>
                <a:effectLst/>
                <a:uLnTx/>
                <a:uFillTx/>
                <a:latin typeface="Century Gothic" panose="020B0502020202020204"/>
                <a:cs typeface="+mn-cs"/>
              </a:rPr>
              <a:t>)</a:t>
            </a:r>
          </a:p>
        </p:txBody>
      </p:sp>
      <p:graphicFrame>
        <p:nvGraphicFramePr>
          <p:cNvPr id="15" name="표 14">
            <a:extLst>
              <a:ext uri="{FF2B5EF4-FFF2-40B4-BE49-F238E27FC236}">
                <a16:creationId xmlns:a16="http://schemas.microsoft.com/office/drawing/2014/main" id="{B761FC98-73CA-9543-83E2-EFCDC3D27CE5}"/>
              </a:ext>
            </a:extLst>
          </p:cNvPr>
          <p:cNvGraphicFramePr>
            <a:graphicFrameLocks noGrp="1"/>
          </p:cNvGraphicFramePr>
          <p:nvPr/>
        </p:nvGraphicFramePr>
        <p:xfrm>
          <a:off x="2234377" y="2748686"/>
          <a:ext cx="3299715" cy="772269"/>
        </p:xfrm>
        <a:graphic>
          <a:graphicData uri="http://schemas.openxmlformats.org/drawingml/2006/table">
            <a:tbl>
              <a:tblPr firstRow="1" bandRow="1">
                <a:tableStyleId>{5C22544A-7EE6-4342-B048-85BDC9FD1C3A}</a:tableStyleId>
              </a:tblPr>
              <a:tblGrid>
                <a:gridCol w="1099905">
                  <a:extLst>
                    <a:ext uri="{9D8B030D-6E8A-4147-A177-3AD203B41FA5}">
                      <a16:colId xmlns:a16="http://schemas.microsoft.com/office/drawing/2014/main" val="103038901"/>
                    </a:ext>
                  </a:extLst>
                </a:gridCol>
                <a:gridCol w="1099905">
                  <a:extLst>
                    <a:ext uri="{9D8B030D-6E8A-4147-A177-3AD203B41FA5}">
                      <a16:colId xmlns:a16="http://schemas.microsoft.com/office/drawing/2014/main" val="905303061"/>
                    </a:ext>
                  </a:extLst>
                </a:gridCol>
                <a:gridCol w="1099905">
                  <a:extLst>
                    <a:ext uri="{9D8B030D-6E8A-4147-A177-3AD203B41FA5}">
                      <a16:colId xmlns:a16="http://schemas.microsoft.com/office/drawing/2014/main" val="2891923739"/>
                    </a:ext>
                  </a:extLst>
                </a:gridCol>
              </a:tblGrid>
              <a:tr h="257423">
                <a:tc>
                  <a:txBody>
                    <a:bodyPr/>
                    <a:lstStyle/>
                    <a:p>
                      <a:pPr algn="ctr" fontAlgn="ctr"/>
                      <a:endParaRPr lang="en" sz="1100" b="0" i="0" u="none" strike="noStrike" dirty="0">
                        <a:solidFill>
                          <a:srgbClr val="000000"/>
                        </a:solidFill>
                        <a:effectLst/>
                        <a:latin typeface="Cambria" panose="02040503050406030204" pitchFamily="18" charset="0"/>
                        <a:ea typeface="맑은 고딕" panose="020B0503020000020004" pitchFamily="34" charset="-127"/>
                      </a:endParaRP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 sz="1100" b="0" i="0" u="none" strike="noStrike" dirty="0">
                          <a:solidFill>
                            <a:srgbClr val="000000"/>
                          </a:solidFill>
                          <a:effectLst/>
                          <a:latin typeface="Cambria" panose="02040503050406030204" pitchFamily="18" charset="0"/>
                          <a:ea typeface="맑은 고딕" panose="020B0503020000020004" pitchFamily="34" charset="-127"/>
                        </a:rPr>
                        <a:t>Charged Off</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US" altLang="ko-KR" sz="1100" b="0" i="0" u="none" strike="noStrike" dirty="0">
                          <a:solidFill>
                            <a:srgbClr val="000000"/>
                          </a:solidFill>
                          <a:effectLst/>
                          <a:latin typeface="Cambria" panose="02040503050406030204" pitchFamily="18" charset="0"/>
                          <a:ea typeface="맑은 고딕" panose="020B0503020000020004" pitchFamily="34" charset="-127"/>
                        </a:rPr>
                        <a:t>Fully Paid</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980069986"/>
                  </a:ext>
                </a:extLst>
              </a:tr>
              <a:tr h="257423">
                <a:tc>
                  <a:txBody>
                    <a:bodyPr/>
                    <a:lstStyle/>
                    <a:p>
                      <a:pPr marL="0" marR="0" lvl="0" indent="0" algn="ctr" defTabSz="914400" rtl="0" eaLnBrk="1" fontAlgn="ctr" latinLnBrk="1" hangingPunct="1">
                        <a:lnSpc>
                          <a:spcPct val="100000"/>
                        </a:lnSpc>
                        <a:spcBef>
                          <a:spcPts val="0"/>
                        </a:spcBef>
                        <a:spcAft>
                          <a:spcPts val="0"/>
                        </a:spcAft>
                        <a:buClrTx/>
                        <a:buSzTx/>
                        <a:buFontTx/>
                        <a:buNone/>
                        <a:tabLst/>
                        <a:defRPr/>
                      </a:pPr>
                      <a:r>
                        <a:rPr lang="en" altLang="ko-KR" sz="1100" b="0" i="0" u="none" strike="noStrike" dirty="0">
                          <a:solidFill>
                            <a:srgbClr val="000000"/>
                          </a:solidFill>
                          <a:effectLst/>
                          <a:latin typeface="Cambria" panose="02040503050406030204" pitchFamily="18" charset="0"/>
                          <a:ea typeface="+mn-ea"/>
                        </a:rPr>
                        <a:t>Charged Off</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400" b="1" dirty="0"/>
                        <a:t>14,270</a:t>
                      </a:r>
                      <a:endParaRPr lang="en" sz="14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400" b="1" dirty="0"/>
                        <a:t>4,331</a:t>
                      </a:r>
                      <a:endParaRPr lang="en-US" altLang="ko-KR" sz="14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23042481"/>
                  </a:ext>
                </a:extLst>
              </a:tr>
              <a:tr h="257423">
                <a:tc>
                  <a:txBody>
                    <a:bodyPr/>
                    <a:lstStyle/>
                    <a:p>
                      <a:pPr algn="ctr" fontAlgn="ctr"/>
                      <a:r>
                        <a:rPr lang="en-US" altLang="ko-KR" sz="1100" b="0" i="0" u="none" strike="noStrike" dirty="0">
                          <a:solidFill>
                            <a:srgbClr val="000000"/>
                          </a:solidFill>
                          <a:effectLst/>
                          <a:latin typeface="Cambria" panose="02040503050406030204" pitchFamily="18" charset="0"/>
                          <a:ea typeface="+mn-ea"/>
                        </a:rPr>
                        <a:t>Fully Paid</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400" b="1" dirty="0"/>
                        <a:t>12,291</a:t>
                      </a:r>
                      <a:endParaRPr lang="en" sz="14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400" b="1" dirty="0"/>
                        <a:t>9,104</a:t>
                      </a:r>
                      <a:endParaRPr lang="en-US" altLang="ko-KR" sz="14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88721348"/>
                  </a:ext>
                </a:extLst>
              </a:tr>
            </a:tbl>
          </a:graphicData>
        </a:graphic>
      </p:graphicFrame>
      <p:sp>
        <p:nvSpPr>
          <p:cNvPr id="17" name="TextBox 16">
            <a:extLst>
              <a:ext uri="{FF2B5EF4-FFF2-40B4-BE49-F238E27FC236}">
                <a16:creationId xmlns:a16="http://schemas.microsoft.com/office/drawing/2014/main" id="{1CB067A7-B2F3-2041-B54E-762E1BEFE8F5}"/>
              </a:ext>
            </a:extLst>
          </p:cNvPr>
          <p:cNvSpPr txBox="1"/>
          <p:nvPr/>
        </p:nvSpPr>
        <p:spPr>
          <a:xfrm>
            <a:off x="3429528" y="2411421"/>
            <a:ext cx="1509940" cy="307777"/>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ko-KR" sz="1400" b="0" i="1" u="none" strike="noStrike" kern="1200" cap="none" spc="0" normalizeH="0" baseline="0" noProof="0" dirty="0">
                <a:ln>
                  <a:noFill/>
                </a:ln>
                <a:solidFill>
                  <a:prstClr val="black"/>
                </a:solidFill>
                <a:effectLst/>
                <a:uLnTx/>
                <a:uFillTx/>
                <a:latin typeface="Century Gothic" panose="020B0502020202020204"/>
                <a:cs typeface="+mn-cs"/>
              </a:rPr>
              <a:t>Predicted</a:t>
            </a:r>
            <a:endParaRPr kumimoji="1" lang="ko-KR" altLang="en-US" sz="1400" b="0" i="1" u="none" strike="noStrike" kern="1200" cap="none" spc="0" normalizeH="0" baseline="0" noProof="0" dirty="0">
              <a:ln>
                <a:noFill/>
              </a:ln>
              <a:solidFill>
                <a:prstClr val="black"/>
              </a:solidFill>
              <a:effectLst/>
              <a:uLnTx/>
              <a:uFillTx/>
              <a:latin typeface="Century Gothic" panose="020B0502020202020204"/>
              <a:cs typeface="+mn-cs"/>
            </a:endParaRPr>
          </a:p>
        </p:txBody>
      </p:sp>
      <p:sp>
        <p:nvSpPr>
          <p:cNvPr id="18" name="TextBox 17">
            <a:extLst>
              <a:ext uri="{FF2B5EF4-FFF2-40B4-BE49-F238E27FC236}">
                <a16:creationId xmlns:a16="http://schemas.microsoft.com/office/drawing/2014/main" id="{2C74875E-E62F-5F4A-84A6-578C6077DFEF}"/>
              </a:ext>
            </a:extLst>
          </p:cNvPr>
          <p:cNvSpPr txBox="1"/>
          <p:nvPr/>
        </p:nvSpPr>
        <p:spPr>
          <a:xfrm>
            <a:off x="1470959" y="3069773"/>
            <a:ext cx="860953" cy="307777"/>
          </a:xfrm>
          <a:prstGeom prst="rect">
            <a:avLst/>
          </a:prstGeom>
          <a:noFill/>
        </p:spPr>
        <p:txBody>
          <a:bodyPr wrap="square" rtlCol="0">
            <a:spAutoFit/>
          </a:bodyPr>
          <a:lstStyle>
            <a:defPPr>
              <a:defRPr lang="en-US"/>
            </a:defPPr>
            <a:lvl1pPr algn="ctr">
              <a:defRPr kumimoji="1" sz="1400" i="1"/>
            </a:lvl1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ko-KR" sz="1400" b="0" i="1" u="none" strike="noStrike" kern="1200" cap="none" spc="0" normalizeH="0" baseline="0" noProof="0" dirty="0">
                <a:ln>
                  <a:noFill/>
                </a:ln>
                <a:solidFill>
                  <a:prstClr val="black"/>
                </a:solidFill>
                <a:effectLst/>
                <a:uLnTx/>
                <a:uFillTx/>
                <a:latin typeface="Century Gothic" panose="020B0502020202020204"/>
                <a:cs typeface="+mn-cs"/>
              </a:rPr>
              <a:t>Actual</a:t>
            </a:r>
            <a:endParaRPr kumimoji="1" lang="ko-KR" altLang="en-US" sz="1400" b="0" i="1" u="none" strike="noStrike" kern="1200" cap="none" spc="0" normalizeH="0" baseline="0" noProof="0" dirty="0">
              <a:ln>
                <a:noFill/>
              </a:ln>
              <a:solidFill>
                <a:prstClr val="black"/>
              </a:solidFill>
              <a:effectLst/>
              <a:uLnTx/>
              <a:uFillTx/>
              <a:latin typeface="Century Gothic" panose="020B0502020202020204"/>
              <a:cs typeface="+mn-cs"/>
            </a:endParaRPr>
          </a:p>
        </p:txBody>
      </p:sp>
      <p:sp>
        <p:nvSpPr>
          <p:cNvPr id="20" name="TextBox 19">
            <a:extLst>
              <a:ext uri="{FF2B5EF4-FFF2-40B4-BE49-F238E27FC236}">
                <a16:creationId xmlns:a16="http://schemas.microsoft.com/office/drawing/2014/main" id="{49E7C326-971C-2246-B971-2597B0912AE1}"/>
              </a:ext>
            </a:extLst>
          </p:cNvPr>
          <p:cNvSpPr txBox="1"/>
          <p:nvPr/>
        </p:nvSpPr>
        <p:spPr>
          <a:xfrm>
            <a:off x="1490622" y="4882778"/>
            <a:ext cx="860953" cy="307777"/>
          </a:xfrm>
          <a:prstGeom prst="rect">
            <a:avLst/>
          </a:prstGeom>
          <a:noFill/>
        </p:spPr>
        <p:txBody>
          <a:bodyPr wrap="square" rtlCol="0">
            <a:spAutoFit/>
          </a:bodyPr>
          <a:lstStyle>
            <a:defPPr>
              <a:defRPr lang="en-US"/>
            </a:defPPr>
            <a:lvl1pPr algn="ctr">
              <a:defRPr kumimoji="1" sz="1400" i="1"/>
            </a:lvl1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ko-KR" sz="1400" b="0" i="1" u="none" strike="noStrike" kern="1200" cap="none" spc="0" normalizeH="0" baseline="0" noProof="0" dirty="0">
                <a:ln>
                  <a:noFill/>
                </a:ln>
                <a:solidFill>
                  <a:prstClr val="black"/>
                </a:solidFill>
                <a:effectLst/>
                <a:uLnTx/>
                <a:uFillTx/>
                <a:latin typeface="Century Gothic" panose="020B0502020202020204"/>
                <a:cs typeface="+mn-cs"/>
              </a:rPr>
              <a:t>[ ROC ] </a:t>
            </a:r>
            <a:endParaRPr kumimoji="1" lang="ko-KR" altLang="en-US" sz="1400" b="0" i="1" u="none" strike="noStrike" kern="1200" cap="none" spc="0" normalizeH="0" baseline="0" noProof="0" dirty="0">
              <a:ln>
                <a:noFill/>
              </a:ln>
              <a:solidFill>
                <a:prstClr val="black"/>
              </a:solidFill>
              <a:effectLst/>
              <a:uLnTx/>
              <a:uFillTx/>
              <a:latin typeface="Century Gothic" panose="020B0502020202020204"/>
              <a:cs typeface="+mn-cs"/>
            </a:endParaRPr>
          </a:p>
        </p:txBody>
      </p:sp>
      <p:pic>
        <p:nvPicPr>
          <p:cNvPr id="23" name="그림 22">
            <a:extLst>
              <a:ext uri="{FF2B5EF4-FFF2-40B4-BE49-F238E27FC236}">
                <a16:creationId xmlns:a16="http://schemas.microsoft.com/office/drawing/2014/main" id="{E0530F92-75BC-9E43-9D86-F125B7E0C08D}"/>
              </a:ext>
            </a:extLst>
          </p:cNvPr>
          <p:cNvPicPr>
            <a:picLocks noChangeAspect="1"/>
          </p:cNvPicPr>
          <p:nvPr/>
        </p:nvPicPr>
        <p:blipFill>
          <a:blip r:embed="rId2"/>
          <a:stretch>
            <a:fillRect/>
          </a:stretch>
        </p:blipFill>
        <p:spPr>
          <a:xfrm>
            <a:off x="2527961" y="3903001"/>
            <a:ext cx="2977949" cy="2101192"/>
          </a:xfrm>
          <a:prstGeom prst="rect">
            <a:avLst/>
          </a:prstGeom>
        </p:spPr>
      </p:pic>
      <p:sp>
        <p:nvSpPr>
          <p:cNvPr id="27" name="직사각형 26">
            <a:extLst>
              <a:ext uri="{FF2B5EF4-FFF2-40B4-BE49-F238E27FC236}">
                <a16:creationId xmlns:a16="http://schemas.microsoft.com/office/drawing/2014/main" id="{BC2C5FDD-C234-9244-9E04-BB5C2F68DDA3}"/>
              </a:ext>
            </a:extLst>
          </p:cNvPr>
          <p:cNvSpPr/>
          <p:nvPr/>
        </p:nvSpPr>
        <p:spPr>
          <a:xfrm>
            <a:off x="7379926" y="2411421"/>
            <a:ext cx="3285897" cy="2960833"/>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ko-KR" sz="1600" b="1" i="0" u="none" strike="noStrike" kern="1200" cap="none" spc="0" normalizeH="0" baseline="0" noProof="0" dirty="0" err="1">
                <a:ln>
                  <a:noFill/>
                </a:ln>
                <a:solidFill>
                  <a:prstClr val="black"/>
                </a:solidFill>
                <a:effectLst/>
                <a:uLnTx/>
                <a:uFillTx/>
                <a:latin typeface="Century Gothic" panose="020B0502020202020204"/>
                <a:cs typeface="+mn-cs"/>
              </a:rPr>
              <a:t>GaussianNB</a:t>
            </a:r>
            <a:r>
              <a:rPr kumimoji="1" lang="en-US" altLang="ko-KR" sz="1600" b="1" i="0" u="none" strike="noStrike" kern="1200" cap="none" spc="0" normalizeH="0" baseline="0" noProof="0" dirty="0">
                <a:ln>
                  <a:noFill/>
                </a:ln>
                <a:solidFill>
                  <a:prstClr val="black"/>
                </a:solidFill>
                <a:effectLst/>
                <a:uLnTx/>
                <a:uFillTx/>
                <a:latin typeface="Century Gothic" panose="020B0502020202020204"/>
                <a:cs typeface="+mn-cs"/>
              </a:rPr>
              <a:t> Doesn’t have </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ko-KR" sz="1600" b="1" i="0" u="none" strike="noStrike" kern="1200" cap="none" spc="0" normalizeH="0" baseline="0" noProof="0" dirty="0">
                <a:ln>
                  <a:noFill/>
                </a:ln>
                <a:solidFill>
                  <a:prstClr val="black"/>
                </a:solidFill>
                <a:effectLst/>
                <a:uLnTx/>
                <a:uFillTx/>
                <a:latin typeface="Century Gothic" panose="020B0502020202020204"/>
                <a:cs typeface="+mn-cs"/>
              </a:rPr>
              <a:t>Feature Importance</a:t>
            </a:r>
            <a:endParaRPr kumimoji="1" lang="ko-KR" altLang="en-US" sz="1600" b="1" i="0" u="none" strike="noStrike" kern="1200" cap="none" spc="0" normalizeH="0" baseline="0" noProof="0" dirty="0">
              <a:ln>
                <a:noFill/>
              </a:ln>
              <a:solidFill>
                <a:prstClr val="black"/>
              </a:solidFill>
              <a:effectLst/>
              <a:uLnTx/>
              <a:uFillTx/>
              <a:latin typeface="Century Gothic" panose="020B0502020202020204"/>
              <a:cs typeface="+mn-cs"/>
            </a:endParaRPr>
          </a:p>
        </p:txBody>
      </p:sp>
    </p:spTree>
    <p:extLst>
      <p:ext uri="{BB962C8B-B14F-4D97-AF65-F5344CB8AC3E}">
        <p14:creationId xmlns:p14="http://schemas.microsoft.com/office/powerpoint/2010/main" val="6705879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직사각형 5">
            <a:extLst>
              <a:ext uri="{FF2B5EF4-FFF2-40B4-BE49-F238E27FC236}">
                <a16:creationId xmlns:a16="http://schemas.microsoft.com/office/drawing/2014/main" id="{B62D307D-354D-EA4B-921E-B147A175F28B}"/>
              </a:ext>
            </a:extLst>
          </p:cNvPr>
          <p:cNvSpPr/>
          <p:nvPr/>
        </p:nvSpPr>
        <p:spPr>
          <a:xfrm>
            <a:off x="1418412" y="963562"/>
            <a:ext cx="4646653" cy="5535563"/>
          </a:xfrm>
          <a:prstGeom prst="rect">
            <a:avLst/>
          </a:prstGeom>
          <a:solidFill>
            <a:schemeClr val="bg1">
              <a:alpha val="50000"/>
            </a:schemeClr>
          </a:solidFill>
          <a:ln w="158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1" lang="ko-KR" altLang="en-US" sz="1800" b="0" i="0" u="none" strike="noStrike" kern="1200" cap="none" spc="0" normalizeH="0" baseline="0" noProof="0">
              <a:ln>
                <a:noFill/>
              </a:ln>
              <a:solidFill>
                <a:prstClr val="white"/>
              </a:solidFill>
              <a:effectLst/>
              <a:uLnTx/>
              <a:uFillTx/>
              <a:latin typeface="Century Gothic" panose="020B0502020202020204"/>
              <a:cs typeface="+mn-cs"/>
            </a:endParaRPr>
          </a:p>
        </p:txBody>
      </p:sp>
      <p:sp>
        <p:nvSpPr>
          <p:cNvPr id="11" name="직사각형 10">
            <a:extLst>
              <a:ext uri="{FF2B5EF4-FFF2-40B4-BE49-F238E27FC236}">
                <a16:creationId xmlns:a16="http://schemas.microsoft.com/office/drawing/2014/main" id="{3062FD6E-47FE-A249-89D1-BCD2298D1E70}"/>
              </a:ext>
            </a:extLst>
          </p:cNvPr>
          <p:cNvSpPr/>
          <p:nvPr/>
        </p:nvSpPr>
        <p:spPr>
          <a:xfrm>
            <a:off x="1418412" y="285555"/>
            <a:ext cx="10163988" cy="52634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1" lang="en-US" altLang="ko-KR" sz="2000" b="1" i="0" u="none" strike="noStrike" kern="1200" cap="none" spc="0" normalizeH="0" baseline="0" noProof="0" dirty="0">
                <a:ln>
                  <a:noFill/>
                </a:ln>
                <a:solidFill>
                  <a:prstClr val="black"/>
                </a:solidFill>
                <a:effectLst/>
                <a:uLnTx/>
                <a:uFillTx/>
                <a:latin typeface="Century Gothic" panose="020B0502020202020204"/>
                <a:cs typeface="+mn-cs"/>
              </a:rPr>
              <a:t>[Back-up] Neural Net</a:t>
            </a:r>
          </a:p>
        </p:txBody>
      </p:sp>
      <p:sp>
        <p:nvSpPr>
          <p:cNvPr id="12" name="직사각형 11">
            <a:extLst>
              <a:ext uri="{FF2B5EF4-FFF2-40B4-BE49-F238E27FC236}">
                <a16:creationId xmlns:a16="http://schemas.microsoft.com/office/drawing/2014/main" id="{E95368C2-BCB9-B647-8DD7-C928D4CFF95B}"/>
              </a:ext>
            </a:extLst>
          </p:cNvPr>
          <p:cNvSpPr/>
          <p:nvPr/>
        </p:nvSpPr>
        <p:spPr>
          <a:xfrm>
            <a:off x="6493406" y="963562"/>
            <a:ext cx="5088994" cy="5535563"/>
          </a:xfrm>
          <a:prstGeom prst="rect">
            <a:avLst/>
          </a:prstGeom>
          <a:solidFill>
            <a:schemeClr val="bg1">
              <a:alpha val="50000"/>
            </a:schemeClr>
          </a:solidFill>
          <a:ln w="158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1" lang="ko-KR" altLang="en-US" sz="1800" b="0" i="0" u="none" strike="noStrike" kern="1200" cap="none" spc="0" normalizeH="0" baseline="0" noProof="0">
              <a:ln>
                <a:noFill/>
              </a:ln>
              <a:solidFill>
                <a:prstClr val="white"/>
              </a:solidFill>
              <a:effectLst/>
              <a:uLnTx/>
              <a:uFillTx/>
              <a:latin typeface="Century Gothic" panose="020B0502020202020204"/>
              <a:cs typeface="+mn-cs"/>
            </a:endParaRPr>
          </a:p>
        </p:txBody>
      </p:sp>
      <p:sp>
        <p:nvSpPr>
          <p:cNvPr id="14" name="직사각형 13">
            <a:extLst>
              <a:ext uri="{FF2B5EF4-FFF2-40B4-BE49-F238E27FC236}">
                <a16:creationId xmlns:a16="http://schemas.microsoft.com/office/drawing/2014/main" id="{8A440AD2-B030-4245-A204-CC6A06F95B87}"/>
              </a:ext>
            </a:extLst>
          </p:cNvPr>
          <p:cNvSpPr/>
          <p:nvPr/>
        </p:nvSpPr>
        <p:spPr>
          <a:xfrm>
            <a:off x="1588685" y="1111051"/>
            <a:ext cx="4330941" cy="45228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ko-KR" sz="1600" b="1" i="0" u="none" strike="noStrike" kern="1200" cap="none" spc="0" normalizeH="0" baseline="0" noProof="0" dirty="0">
                <a:ln>
                  <a:noFill/>
                </a:ln>
                <a:solidFill>
                  <a:prstClr val="black"/>
                </a:solidFill>
                <a:effectLst/>
                <a:uLnTx/>
                <a:uFillTx/>
                <a:latin typeface="Century Gothic" panose="020B0502020202020204"/>
                <a:cs typeface="+mn-cs"/>
              </a:rPr>
              <a:t>Model result</a:t>
            </a:r>
            <a:endParaRPr kumimoji="1" lang="ko-KR" altLang="en-US" sz="1600" b="1" i="0" u="none" strike="noStrike" kern="1200" cap="none" spc="0" normalizeH="0" baseline="0" noProof="0" dirty="0">
              <a:ln>
                <a:noFill/>
              </a:ln>
              <a:solidFill>
                <a:prstClr val="black"/>
              </a:solidFill>
              <a:effectLst/>
              <a:uLnTx/>
              <a:uFillTx/>
              <a:latin typeface="Century Gothic" panose="020B0502020202020204"/>
              <a:cs typeface="+mn-cs"/>
            </a:endParaRPr>
          </a:p>
        </p:txBody>
      </p:sp>
      <p:sp>
        <p:nvSpPr>
          <p:cNvPr id="16" name="직사각형 15">
            <a:extLst>
              <a:ext uri="{FF2B5EF4-FFF2-40B4-BE49-F238E27FC236}">
                <a16:creationId xmlns:a16="http://schemas.microsoft.com/office/drawing/2014/main" id="{12BB9F9D-BCDB-C14E-9E78-E00E8C489394}"/>
              </a:ext>
            </a:extLst>
          </p:cNvPr>
          <p:cNvSpPr/>
          <p:nvPr/>
        </p:nvSpPr>
        <p:spPr>
          <a:xfrm>
            <a:off x="6651261" y="1079257"/>
            <a:ext cx="4743228" cy="45228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ko-KR" sz="1600" b="1" i="0" u="none" strike="noStrike" kern="1200" cap="none" spc="0" normalizeH="0" baseline="0" noProof="0" dirty="0">
                <a:ln>
                  <a:noFill/>
                </a:ln>
                <a:solidFill>
                  <a:prstClr val="black"/>
                </a:solidFill>
                <a:effectLst/>
                <a:uLnTx/>
                <a:uFillTx/>
                <a:latin typeface="Century Gothic" panose="020B0502020202020204"/>
                <a:cs typeface="+mn-cs"/>
              </a:rPr>
              <a:t>Feature Importance  (Top 20)</a:t>
            </a:r>
            <a:endParaRPr kumimoji="1" lang="ko-KR" altLang="en-US" sz="1600" b="1" i="0" u="none" strike="noStrike" kern="1200" cap="none" spc="0" normalizeH="0" baseline="0" noProof="0" dirty="0">
              <a:ln>
                <a:noFill/>
              </a:ln>
              <a:solidFill>
                <a:prstClr val="black"/>
              </a:solidFill>
              <a:effectLst/>
              <a:uLnTx/>
              <a:uFillTx/>
              <a:latin typeface="Century Gothic" panose="020B0502020202020204"/>
              <a:cs typeface="+mn-cs"/>
            </a:endParaRPr>
          </a:p>
        </p:txBody>
      </p:sp>
      <p:sp>
        <p:nvSpPr>
          <p:cNvPr id="13" name="직사각형 12">
            <a:extLst>
              <a:ext uri="{FF2B5EF4-FFF2-40B4-BE49-F238E27FC236}">
                <a16:creationId xmlns:a16="http://schemas.microsoft.com/office/drawing/2014/main" id="{C48616B5-F888-0C41-AD49-D6F655166159}"/>
              </a:ext>
            </a:extLst>
          </p:cNvPr>
          <p:cNvSpPr/>
          <p:nvPr/>
        </p:nvSpPr>
        <p:spPr>
          <a:xfrm>
            <a:off x="1452596" y="1768979"/>
            <a:ext cx="4264309" cy="369332"/>
          </a:xfrm>
          <a:prstGeom prst="rect">
            <a:avLst/>
          </a:prstGeom>
        </p:spPr>
        <p:txBody>
          <a:bodyPr wrap="none">
            <a:spAutoFit/>
          </a:bodyPr>
          <a:lstStyle/>
          <a:p>
            <a:pPr marL="184150" marR="0" lvl="0" indent="-184150" algn="l" defTabSz="457200" rtl="0" eaLnBrk="1" fontAlgn="auto" latinLnBrk="0" hangingPunct="1">
              <a:lnSpc>
                <a:spcPct val="100000"/>
              </a:lnSpc>
              <a:spcBef>
                <a:spcPts val="300"/>
              </a:spcBef>
              <a:spcAft>
                <a:spcPts val="0"/>
              </a:spcAft>
              <a:buClrTx/>
              <a:buSzTx/>
              <a:buFont typeface="Arial" panose="020B0604020202020204" pitchFamily="34" charset="0"/>
              <a:buChar char="•"/>
              <a:tabLst/>
              <a:defRPr/>
            </a:pPr>
            <a:r>
              <a:rPr kumimoji="0" lang="en" altLang="ko-KR" sz="1800" b="0" i="0" u="none" strike="noStrike" kern="1200" cap="none" spc="0" normalizeH="0" baseline="0" noProof="0" dirty="0">
                <a:ln>
                  <a:noFill/>
                </a:ln>
                <a:solidFill>
                  <a:prstClr val="black"/>
                </a:solidFill>
                <a:effectLst/>
                <a:uLnTx/>
                <a:uFillTx/>
                <a:latin typeface="Century Gothic" panose="020B0502020202020204"/>
                <a:cs typeface="+mn-cs"/>
              </a:rPr>
              <a:t>Prediction </a:t>
            </a:r>
            <a:r>
              <a:rPr kumimoji="0" lang="en" altLang="ko-KR" sz="1800" b="1" i="0" u="none" strike="noStrike" kern="1200" cap="none" spc="0" normalizeH="0" baseline="0" noProof="0" dirty="0">
                <a:ln>
                  <a:noFill/>
                </a:ln>
                <a:solidFill>
                  <a:prstClr val="black"/>
                </a:solidFill>
                <a:effectLst/>
                <a:uLnTx/>
                <a:uFillTx/>
                <a:latin typeface="Century Gothic" panose="020B0502020202020204"/>
                <a:cs typeface="+mn-cs"/>
              </a:rPr>
              <a:t>Accuracy : 47% </a:t>
            </a:r>
            <a:r>
              <a:rPr kumimoji="0" lang="en" altLang="ko-KR" sz="1800" b="0" i="0" u="none" strike="noStrike" kern="1200" cap="none" spc="0" normalizeH="0" baseline="0" noProof="0" dirty="0">
                <a:ln>
                  <a:noFill/>
                </a:ln>
                <a:solidFill>
                  <a:prstClr val="black"/>
                </a:solidFill>
                <a:effectLst/>
                <a:uLnTx/>
                <a:uFillTx/>
                <a:latin typeface="Century Gothic" panose="020B0502020202020204"/>
                <a:cs typeface="+mn-cs"/>
              </a:rPr>
              <a:t>(</a:t>
            </a:r>
            <a:r>
              <a:rPr kumimoji="0" lang="en-US" altLang="ko-KR" sz="1800" b="0" i="0" u="none" strike="noStrike" kern="1200" cap="none" spc="0" normalizeH="0" baseline="0" noProof="0" dirty="0">
                <a:ln>
                  <a:noFill/>
                </a:ln>
                <a:solidFill>
                  <a:prstClr val="black"/>
                </a:solidFill>
                <a:effectLst/>
                <a:uLnTx/>
                <a:uFillTx/>
                <a:latin typeface="Century Gothic" panose="020B0502020202020204"/>
                <a:cs typeface="+mn-cs"/>
              </a:rPr>
              <a:t>0.4690</a:t>
            </a:r>
            <a:r>
              <a:rPr kumimoji="0" lang="en" altLang="ko-KR" sz="1800" b="0" i="0" u="none" strike="noStrike" kern="1200" cap="none" spc="0" normalizeH="0" baseline="0" noProof="0" dirty="0">
                <a:ln>
                  <a:noFill/>
                </a:ln>
                <a:solidFill>
                  <a:prstClr val="black"/>
                </a:solidFill>
                <a:effectLst/>
                <a:uLnTx/>
                <a:uFillTx/>
                <a:latin typeface="Century Gothic" panose="020B0502020202020204"/>
                <a:cs typeface="+mn-cs"/>
              </a:rPr>
              <a:t>)</a:t>
            </a:r>
          </a:p>
        </p:txBody>
      </p:sp>
      <p:graphicFrame>
        <p:nvGraphicFramePr>
          <p:cNvPr id="7" name="표 6">
            <a:extLst>
              <a:ext uri="{FF2B5EF4-FFF2-40B4-BE49-F238E27FC236}">
                <a16:creationId xmlns:a16="http://schemas.microsoft.com/office/drawing/2014/main" id="{92DC6FBF-FAC8-1B49-B88B-4F8D5C47A215}"/>
              </a:ext>
            </a:extLst>
          </p:cNvPr>
          <p:cNvGraphicFramePr>
            <a:graphicFrameLocks noGrp="1"/>
          </p:cNvGraphicFramePr>
          <p:nvPr>
            <p:extLst/>
          </p:nvPr>
        </p:nvGraphicFramePr>
        <p:xfrm>
          <a:off x="7057659" y="4898906"/>
          <a:ext cx="4124023" cy="1265052"/>
        </p:xfrm>
        <a:graphic>
          <a:graphicData uri="http://schemas.openxmlformats.org/drawingml/2006/table">
            <a:tbl>
              <a:tblPr firstRow="1" bandRow="1">
                <a:tableStyleId>{5C22544A-7EE6-4342-B048-85BDC9FD1C3A}</a:tableStyleId>
              </a:tblPr>
              <a:tblGrid>
                <a:gridCol w="764621">
                  <a:extLst>
                    <a:ext uri="{9D8B030D-6E8A-4147-A177-3AD203B41FA5}">
                      <a16:colId xmlns:a16="http://schemas.microsoft.com/office/drawing/2014/main" val="1677452348"/>
                    </a:ext>
                  </a:extLst>
                </a:gridCol>
                <a:gridCol w="3359402">
                  <a:extLst>
                    <a:ext uri="{9D8B030D-6E8A-4147-A177-3AD203B41FA5}">
                      <a16:colId xmlns:a16="http://schemas.microsoft.com/office/drawing/2014/main" val="905303061"/>
                    </a:ext>
                  </a:extLst>
                </a:gridCol>
              </a:tblGrid>
              <a:tr h="198799">
                <a:tc>
                  <a:txBody>
                    <a:bodyPr/>
                    <a:lstStyle/>
                    <a:p>
                      <a:pPr algn="ctr" fontAlgn="ctr"/>
                      <a:r>
                        <a:rPr lang="en" sz="1100" b="1" i="0" u="none" strike="noStrike" dirty="0">
                          <a:solidFill>
                            <a:srgbClr val="000000"/>
                          </a:solidFill>
                          <a:effectLst/>
                          <a:latin typeface="Cambria" panose="02040503050406030204" pitchFamily="18" charset="0"/>
                          <a:ea typeface="맑은 고딕" panose="020B0503020000020004" pitchFamily="34" charset="-127"/>
                        </a:rPr>
                        <a:t>No</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tx2">
                        <a:lumMod val="20000"/>
                        <a:lumOff val="80000"/>
                      </a:schemeClr>
                    </a:solidFill>
                  </a:tcPr>
                </a:tc>
                <a:tc>
                  <a:txBody>
                    <a:bodyPr/>
                    <a:lstStyle/>
                    <a:p>
                      <a:pPr algn="ctr" fontAlgn="ctr"/>
                      <a:r>
                        <a:rPr lang="en" sz="1100" b="1" i="0" u="none" strike="noStrike" dirty="0">
                          <a:solidFill>
                            <a:srgbClr val="000000"/>
                          </a:solidFill>
                          <a:effectLst/>
                          <a:latin typeface="Cambria" panose="02040503050406030204" pitchFamily="18" charset="0"/>
                          <a:ea typeface="맑은 고딕" panose="020B0503020000020004" pitchFamily="34" charset="-127"/>
                        </a:rPr>
                        <a:t>Important Features</a:t>
                      </a:r>
                    </a:p>
                  </a:txBody>
                  <a:tcPr marL="108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66571840"/>
                  </a:ext>
                </a:extLst>
              </a:tr>
              <a:tr h="208699">
                <a:tc>
                  <a:txBody>
                    <a:bodyPr/>
                    <a:lstStyle/>
                    <a:p>
                      <a:pPr algn="ctr" fontAlgn="ctr"/>
                      <a:r>
                        <a:rPr lang="en" sz="1400" b="1" i="0" u="none" strike="noStrike" dirty="0">
                          <a:solidFill>
                            <a:srgbClr val="000000"/>
                          </a:solidFill>
                          <a:effectLst/>
                          <a:latin typeface="Cambria" panose="02040503050406030204" pitchFamily="18" charset="0"/>
                          <a:ea typeface="맑은 고딕" panose="020B0503020000020004" pitchFamily="34" charset="-127"/>
                        </a:rPr>
                        <a:t>1</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algn="l" defTabSz="914400" rtl="0" eaLnBrk="1" fontAlgn="ctr" latinLnBrk="1" hangingPunct="1"/>
                      <a:r>
                        <a:rPr lang="en" sz="1400" b="1" i="0" u="none" strike="noStrike" kern="1200" dirty="0">
                          <a:solidFill>
                            <a:srgbClr val="000000"/>
                          </a:solidFill>
                          <a:effectLst/>
                          <a:latin typeface="Cambria" panose="02040503050406030204" pitchFamily="18" charset="0"/>
                          <a:ea typeface="맑은 고딕" panose="020B0503020000020004" pitchFamily="34" charset="-127"/>
                          <a:cs typeface="+mn-cs"/>
                        </a:rPr>
                        <a:t>term_60_months</a:t>
                      </a: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980069986"/>
                  </a:ext>
                </a:extLst>
              </a:tr>
              <a:tr h="208699">
                <a:tc>
                  <a:txBody>
                    <a:bodyPr/>
                    <a:lstStyle/>
                    <a:p>
                      <a:pPr algn="ctr" fontAlgn="ctr"/>
                      <a:r>
                        <a:rPr lang="en" sz="1400" b="1" i="0" u="none" strike="noStrike" dirty="0">
                          <a:solidFill>
                            <a:srgbClr val="000000"/>
                          </a:solidFill>
                          <a:effectLst/>
                          <a:latin typeface="Cambria" panose="02040503050406030204" pitchFamily="18" charset="0"/>
                          <a:ea typeface="맑은 고딕" panose="020B0503020000020004" pitchFamily="34" charset="-127"/>
                        </a:rPr>
                        <a:t>2</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algn="l" defTabSz="914400" rtl="0" eaLnBrk="1" fontAlgn="ctr" latinLnBrk="1" hangingPunct="1"/>
                      <a:r>
                        <a:rPr lang="en" sz="1400" b="1" i="0" u="none" strike="noStrike" kern="1200" dirty="0" err="1">
                          <a:solidFill>
                            <a:srgbClr val="000000"/>
                          </a:solidFill>
                          <a:effectLst/>
                          <a:latin typeface="Cambria" panose="02040503050406030204" pitchFamily="18" charset="0"/>
                          <a:ea typeface="맑은 고딕" panose="020B0503020000020004" pitchFamily="34" charset="-127"/>
                          <a:cs typeface="+mn-cs"/>
                        </a:rPr>
                        <a:t>sub_grade_num</a:t>
                      </a:r>
                      <a:endParaRPr lang="en" sz="1400" b="1" i="0" u="none" strike="noStrike" kern="1200" dirty="0">
                        <a:solidFill>
                          <a:srgbClr val="000000"/>
                        </a:solidFill>
                        <a:effectLst/>
                        <a:latin typeface="Cambria" panose="02040503050406030204" pitchFamily="18" charset="0"/>
                        <a:ea typeface="맑은 고딕" panose="020B0503020000020004" pitchFamily="34" charset="-127"/>
                        <a:cs typeface="+mn-cs"/>
                      </a:endParaRP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23042481"/>
                  </a:ext>
                </a:extLst>
              </a:tr>
              <a:tr h="208699">
                <a:tc>
                  <a:txBody>
                    <a:bodyPr/>
                    <a:lstStyle/>
                    <a:p>
                      <a:pPr algn="ctr" fontAlgn="ctr"/>
                      <a:r>
                        <a:rPr lang="en" sz="1400" b="1" i="0" u="none" strike="noStrike" dirty="0">
                          <a:solidFill>
                            <a:srgbClr val="000000"/>
                          </a:solidFill>
                          <a:effectLst/>
                          <a:latin typeface="Cambria" panose="02040503050406030204" pitchFamily="18" charset="0"/>
                          <a:ea typeface="맑은 고딕" panose="020B0503020000020004" pitchFamily="34" charset="-127"/>
                        </a:rPr>
                        <a:t>3</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algn="l" defTabSz="914400" rtl="0" eaLnBrk="1" fontAlgn="ctr" latinLnBrk="1" hangingPunct="1"/>
                      <a:r>
                        <a:rPr lang="en" sz="1400" b="1" i="0" u="none" strike="noStrike" kern="1200" dirty="0" err="1">
                          <a:solidFill>
                            <a:srgbClr val="000000"/>
                          </a:solidFill>
                          <a:effectLst/>
                          <a:latin typeface="Cambria" panose="02040503050406030204" pitchFamily="18" charset="0"/>
                          <a:ea typeface="맑은 고딕" panose="020B0503020000020004" pitchFamily="34" charset="-127"/>
                          <a:cs typeface="+mn-cs"/>
                        </a:rPr>
                        <a:t>fico_range_mean</a:t>
                      </a:r>
                      <a:endParaRPr lang="en" sz="1400" b="1" i="0" u="none" strike="noStrike" kern="1200" dirty="0">
                        <a:solidFill>
                          <a:srgbClr val="000000"/>
                        </a:solidFill>
                        <a:effectLst/>
                        <a:latin typeface="Cambria" panose="02040503050406030204" pitchFamily="18" charset="0"/>
                        <a:ea typeface="맑은 고딕" panose="020B0503020000020004" pitchFamily="34" charset="-127"/>
                        <a:cs typeface="+mn-cs"/>
                      </a:endParaRP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88721348"/>
                  </a:ext>
                </a:extLst>
              </a:tr>
              <a:tr h="198799">
                <a:tc>
                  <a:txBody>
                    <a:bodyPr/>
                    <a:lstStyle/>
                    <a:p>
                      <a:pPr algn="ctr" fontAlgn="ctr"/>
                      <a:r>
                        <a:rPr lang="en" sz="1200" b="0" i="0" u="none" strike="noStrike" dirty="0">
                          <a:solidFill>
                            <a:srgbClr val="000000"/>
                          </a:solidFill>
                          <a:effectLst/>
                          <a:latin typeface="Cambria" panose="02040503050406030204" pitchFamily="18" charset="0"/>
                          <a:ea typeface="맑은 고딕" panose="020B0503020000020004" pitchFamily="34" charset="-127"/>
                        </a:rPr>
                        <a:t>4</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l" fontAlgn="ctr"/>
                      <a:r>
                        <a:rPr lang="en" sz="900" b="0" i="0" u="none" strike="noStrike" kern="1200" dirty="0" err="1">
                          <a:solidFill>
                            <a:srgbClr val="000000"/>
                          </a:solidFill>
                          <a:effectLst/>
                          <a:latin typeface="Cambria" panose="02040503050406030204" pitchFamily="18" charset="0"/>
                          <a:ea typeface="맑은 고딕" panose="020B0503020000020004" pitchFamily="34" charset="-127"/>
                          <a:cs typeface="+mn-cs"/>
                        </a:rPr>
                        <a:t>pct_tl_nvr_dlq</a:t>
                      </a:r>
                      <a:endParaRPr lang="en" sz="900" b="0" i="0" u="none" strike="noStrike" kern="1200" dirty="0">
                        <a:solidFill>
                          <a:srgbClr val="000000"/>
                        </a:solidFill>
                        <a:effectLst/>
                        <a:latin typeface="Cambria" panose="02040503050406030204" pitchFamily="18" charset="0"/>
                        <a:ea typeface="맑은 고딕" panose="020B0503020000020004" pitchFamily="34" charset="-127"/>
                        <a:cs typeface="+mn-cs"/>
                      </a:endParaRP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875378066"/>
                  </a:ext>
                </a:extLst>
              </a:tr>
              <a:tr h="198799">
                <a:tc>
                  <a:txBody>
                    <a:bodyPr/>
                    <a:lstStyle/>
                    <a:p>
                      <a:pPr algn="ctr" fontAlgn="ctr"/>
                      <a:r>
                        <a:rPr lang="en" sz="1200" b="0" i="0" u="none" strike="noStrike" dirty="0">
                          <a:solidFill>
                            <a:srgbClr val="000000"/>
                          </a:solidFill>
                          <a:effectLst/>
                          <a:latin typeface="Cambria" panose="02040503050406030204" pitchFamily="18" charset="0"/>
                          <a:ea typeface="맑은 고딕" panose="020B0503020000020004" pitchFamily="34" charset="-127"/>
                        </a:rPr>
                        <a:t>5</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l" fontAlgn="ctr"/>
                      <a:r>
                        <a:rPr lang="en" sz="900" b="0" i="0" u="none" strike="noStrike" kern="1200" dirty="0" err="1">
                          <a:solidFill>
                            <a:srgbClr val="000000"/>
                          </a:solidFill>
                          <a:effectLst/>
                          <a:latin typeface="Cambria" panose="02040503050406030204" pitchFamily="18" charset="0"/>
                          <a:ea typeface="맑은 고딕" panose="020B0503020000020004" pitchFamily="34" charset="-127"/>
                          <a:cs typeface="+mn-cs"/>
                        </a:rPr>
                        <a:t>Mths_since_recent_inq</a:t>
                      </a:r>
                      <a:endParaRPr lang="en" sz="900" b="0" i="0" u="none" strike="noStrike" kern="1200" dirty="0">
                        <a:solidFill>
                          <a:srgbClr val="000000"/>
                        </a:solidFill>
                        <a:effectLst/>
                        <a:latin typeface="Cambria" panose="02040503050406030204" pitchFamily="18" charset="0"/>
                        <a:ea typeface="맑은 고딕" panose="020B0503020000020004" pitchFamily="34" charset="-127"/>
                        <a:cs typeface="+mn-cs"/>
                      </a:endParaRPr>
                    </a:p>
                  </a:txBody>
                  <a:tcPr marL="144000"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43130360"/>
                  </a:ext>
                </a:extLst>
              </a:tr>
            </a:tbl>
          </a:graphicData>
        </a:graphic>
      </p:graphicFrame>
      <p:graphicFrame>
        <p:nvGraphicFramePr>
          <p:cNvPr id="19" name="표 18">
            <a:extLst>
              <a:ext uri="{FF2B5EF4-FFF2-40B4-BE49-F238E27FC236}">
                <a16:creationId xmlns:a16="http://schemas.microsoft.com/office/drawing/2014/main" id="{1F193C20-CE0E-774E-A2F6-E3CC12066DF1}"/>
              </a:ext>
            </a:extLst>
          </p:cNvPr>
          <p:cNvGraphicFramePr>
            <a:graphicFrameLocks noGrp="1"/>
          </p:cNvGraphicFramePr>
          <p:nvPr/>
        </p:nvGraphicFramePr>
        <p:xfrm>
          <a:off x="2289793" y="2748686"/>
          <a:ext cx="3244644" cy="731931"/>
        </p:xfrm>
        <a:graphic>
          <a:graphicData uri="http://schemas.openxmlformats.org/drawingml/2006/table">
            <a:tbl>
              <a:tblPr firstRow="1" bandRow="1">
                <a:tableStyleId>{5C22544A-7EE6-4342-B048-85BDC9FD1C3A}</a:tableStyleId>
              </a:tblPr>
              <a:tblGrid>
                <a:gridCol w="1081548">
                  <a:extLst>
                    <a:ext uri="{9D8B030D-6E8A-4147-A177-3AD203B41FA5}">
                      <a16:colId xmlns:a16="http://schemas.microsoft.com/office/drawing/2014/main" val="103038901"/>
                    </a:ext>
                  </a:extLst>
                </a:gridCol>
                <a:gridCol w="1081548">
                  <a:extLst>
                    <a:ext uri="{9D8B030D-6E8A-4147-A177-3AD203B41FA5}">
                      <a16:colId xmlns:a16="http://schemas.microsoft.com/office/drawing/2014/main" val="905303061"/>
                    </a:ext>
                  </a:extLst>
                </a:gridCol>
                <a:gridCol w="1081548">
                  <a:extLst>
                    <a:ext uri="{9D8B030D-6E8A-4147-A177-3AD203B41FA5}">
                      <a16:colId xmlns:a16="http://schemas.microsoft.com/office/drawing/2014/main" val="2891923739"/>
                    </a:ext>
                  </a:extLst>
                </a:gridCol>
              </a:tblGrid>
              <a:tr h="243977">
                <a:tc>
                  <a:txBody>
                    <a:bodyPr/>
                    <a:lstStyle/>
                    <a:p>
                      <a:pPr algn="ctr" fontAlgn="ctr"/>
                      <a:endParaRPr lang="en" sz="1100" b="0" i="0" u="none" strike="noStrike" dirty="0">
                        <a:solidFill>
                          <a:srgbClr val="000000"/>
                        </a:solidFill>
                        <a:effectLst/>
                        <a:latin typeface="Cambria" panose="02040503050406030204" pitchFamily="18" charset="0"/>
                        <a:ea typeface="맑은 고딕" panose="020B0503020000020004" pitchFamily="34" charset="-127"/>
                      </a:endParaRP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 sz="1100" b="0" i="0" u="none" strike="noStrike" dirty="0">
                          <a:solidFill>
                            <a:srgbClr val="000000"/>
                          </a:solidFill>
                          <a:effectLst/>
                          <a:latin typeface="Cambria" panose="02040503050406030204" pitchFamily="18" charset="0"/>
                          <a:ea typeface="맑은 고딕" panose="020B0503020000020004" pitchFamily="34" charset="-127"/>
                        </a:rPr>
                        <a:t>Charged Off</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US" altLang="ko-KR" sz="1100" b="0" i="0" u="none" strike="noStrike" dirty="0">
                          <a:solidFill>
                            <a:srgbClr val="000000"/>
                          </a:solidFill>
                          <a:effectLst/>
                          <a:latin typeface="Cambria" panose="02040503050406030204" pitchFamily="18" charset="0"/>
                          <a:ea typeface="맑은 고딕" panose="020B0503020000020004" pitchFamily="34" charset="-127"/>
                        </a:rPr>
                        <a:t>Fully Paid</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980069986"/>
                  </a:ext>
                </a:extLst>
              </a:tr>
              <a:tr h="243977">
                <a:tc>
                  <a:txBody>
                    <a:bodyPr/>
                    <a:lstStyle/>
                    <a:p>
                      <a:pPr marL="0" marR="0" lvl="0" indent="0" algn="ctr" defTabSz="914400" rtl="0" eaLnBrk="1" fontAlgn="ctr" latinLnBrk="1" hangingPunct="1">
                        <a:lnSpc>
                          <a:spcPct val="100000"/>
                        </a:lnSpc>
                        <a:spcBef>
                          <a:spcPts val="0"/>
                        </a:spcBef>
                        <a:spcAft>
                          <a:spcPts val="0"/>
                        </a:spcAft>
                        <a:buClrTx/>
                        <a:buSzTx/>
                        <a:buFontTx/>
                        <a:buNone/>
                        <a:tabLst/>
                        <a:defRPr/>
                      </a:pPr>
                      <a:r>
                        <a:rPr lang="en" altLang="ko-KR" sz="1100" b="0" i="0" u="none" strike="noStrike" dirty="0">
                          <a:solidFill>
                            <a:srgbClr val="000000"/>
                          </a:solidFill>
                          <a:effectLst/>
                          <a:latin typeface="Cambria" panose="02040503050406030204" pitchFamily="18" charset="0"/>
                          <a:ea typeface="+mn-ea"/>
                        </a:rPr>
                        <a:t>Charged Off</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18,506</a:t>
                      </a:r>
                      <a:endParaRPr lang="en"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95</a:t>
                      </a:r>
                      <a:endParaRPr lang="en-US" altLang="ko-KR"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23042481"/>
                  </a:ext>
                </a:extLst>
              </a:tr>
              <a:tr h="243977">
                <a:tc>
                  <a:txBody>
                    <a:bodyPr/>
                    <a:lstStyle/>
                    <a:p>
                      <a:pPr algn="ctr" fontAlgn="ctr"/>
                      <a:r>
                        <a:rPr lang="en-US" altLang="ko-KR" sz="1100" b="0" i="0" u="none" strike="noStrike" dirty="0">
                          <a:solidFill>
                            <a:srgbClr val="000000"/>
                          </a:solidFill>
                          <a:effectLst/>
                          <a:latin typeface="Cambria" panose="02040503050406030204" pitchFamily="18" charset="0"/>
                          <a:ea typeface="+mn-ea"/>
                        </a:rPr>
                        <a:t>Fully Paid</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21,144</a:t>
                      </a:r>
                      <a:endParaRPr lang="en"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251</a:t>
                      </a:r>
                      <a:endParaRPr lang="en-US" altLang="ko-KR"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88721348"/>
                  </a:ext>
                </a:extLst>
              </a:tr>
            </a:tbl>
          </a:graphicData>
        </a:graphic>
      </p:graphicFrame>
      <p:sp>
        <p:nvSpPr>
          <p:cNvPr id="21" name="TextBox 20">
            <a:extLst>
              <a:ext uri="{FF2B5EF4-FFF2-40B4-BE49-F238E27FC236}">
                <a16:creationId xmlns:a16="http://schemas.microsoft.com/office/drawing/2014/main" id="{603B7E4D-218A-FD41-80E0-2DD40B4C55E7}"/>
              </a:ext>
            </a:extLst>
          </p:cNvPr>
          <p:cNvSpPr txBox="1"/>
          <p:nvPr/>
        </p:nvSpPr>
        <p:spPr>
          <a:xfrm>
            <a:off x="3484944" y="2411421"/>
            <a:ext cx="1484740" cy="307777"/>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ko-KR" sz="1400" b="0" i="1" u="none" strike="noStrike" kern="1200" cap="none" spc="0" normalizeH="0" baseline="0" noProof="0" dirty="0">
                <a:ln>
                  <a:noFill/>
                </a:ln>
                <a:solidFill>
                  <a:prstClr val="black"/>
                </a:solidFill>
                <a:effectLst/>
                <a:uLnTx/>
                <a:uFillTx/>
                <a:latin typeface="Century Gothic" panose="020B0502020202020204"/>
                <a:cs typeface="+mn-cs"/>
              </a:rPr>
              <a:t>Predicted</a:t>
            </a:r>
            <a:endParaRPr kumimoji="1" lang="ko-KR" altLang="en-US" sz="1400" b="0" i="1" u="none" strike="noStrike" kern="1200" cap="none" spc="0" normalizeH="0" baseline="0" noProof="0" dirty="0">
              <a:ln>
                <a:noFill/>
              </a:ln>
              <a:solidFill>
                <a:prstClr val="black"/>
              </a:solidFill>
              <a:effectLst/>
              <a:uLnTx/>
              <a:uFillTx/>
              <a:latin typeface="Century Gothic" panose="020B0502020202020204"/>
              <a:cs typeface="+mn-cs"/>
            </a:endParaRPr>
          </a:p>
        </p:txBody>
      </p:sp>
      <p:sp>
        <p:nvSpPr>
          <p:cNvPr id="22" name="TextBox 21">
            <a:extLst>
              <a:ext uri="{FF2B5EF4-FFF2-40B4-BE49-F238E27FC236}">
                <a16:creationId xmlns:a16="http://schemas.microsoft.com/office/drawing/2014/main" id="{FE61219F-27CE-CF44-9A7B-41B35A157335}"/>
              </a:ext>
            </a:extLst>
          </p:cNvPr>
          <p:cNvSpPr txBox="1"/>
          <p:nvPr/>
        </p:nvSpPr>
        <p:spPr>
          <a:xfrm>
            <a:off x="1526376" y="3069773"/>
            <a:ext cx="846584" cy="307777"/>
          </a:xfrm>
          <a:prstGeom prst="rect">
            <a:avLst/>
          </a:prstGeom>
          <a:noFill/>
        </p:spPr>
        <p:txBody>
          <a:bodyPr wrap="square" rtlCol="0">
            <a:spAutoFit/>
          </a:bodyPr>
          <a:lstStyle>
            <a:defPPr>
              <a:defRPr lang="en-US"/>
            </a:defPPr>
            <a:lvl1pPr algn="ctr">
              <a:defRPr kumimoji="1" sz="1400" i="1"/>
            </a:lvl1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ko-KR" sz="1400" b="0" i="1" u="none" strike="noStrike" kern="1200" cap="none" spc="0" normalizeH="0" baseline="0" noProof="0" dirty="0">
                <a:ln>
                  <a:noFill/>
                </a:ln>
                <a:solidFill>
                  <a:prstClr val="black"/>
                </a:solidFill>
                <a:effectLst/>
                <a:uLnTx/>
                <a:uFillTx/>
                <a:latin typeface="Century Gothic" panose="020B0502020202020204"/>
                <a:cs typeface="+mn-cs"/>
              </a:rPr>
              <a:t>Actual</a:t>
            </a:r>
            <a:endParaRPr kumimoji="1" lang="ko-KR" altLang="en-US" sz="1400" b="0" i="1" u="none" strike="noStrike" kern="1200" cap="none" spc="0" normalizeH="0" baseline="0" noProof="0" dirty="0">
              <a:ln>
                <a:noFill/>
              </a:ln>
              <a:solidFill>
                <a:prstClr val="black"/>
              </a:solidFill>
              <a:effectLst/>
              <a:uLnTx/>
              <a:uFillTx/>
              <a:latin typeface="Century Gothic" panose="020B0502020202020204"/>
              <a:cs typeface="+mn-cs"/>
            </a:endParaRPr>
          </a:p>
        </p:txBody>
      </p:sp>
      <p:sp>
        <p:nvSpPr>
          <p:cNvPr id="24" name="TextBox 23">
            <a:extLst>
              <a:ext uri="{FF2B5EF4-FFF2-40B4-BE49-F238E27FC236}">
                <a16:creationId xmlns:a16="http://schemas.microsoft.com/office/drawing/2014/main" id="{5A005D68-B41F-0D4E-B00C-A35775CC3E2B}"/>
              </a:ext>
            </a:extLst>
          </p:cNvPr>
          <p:cNvSpPr txBox="1"/>
          <p:nvPr/>
        </p:nvSpPr>
        <p:spPr>
          <a:xfrm>
            <a:off x="1546039" y="4882778"/>
            <a:ext cx="846584" cy="307777"/>
          </a:xfrm>
          <a:prstGeom prst="rect">
            <a:avLst/>
          </a:prstGeom>
          <a:noFill/>
        </p:spPr>
        <p:txBody>
          <a:bodyPr wrap="square" rtlCol="0">
            <a:spAutoFit/>
          </a:bodyPr>
          <a:lstStyle>
            <a:defPPr>
              <a:defRPr lang="en-US"/>
            </a:defPPr>
            <a:lvl1pPr algn="ctr">
              <a:defRPr kumimoji="1" sz="1400" i="1"/>
            </a:lvl1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ko-KR" sz="1400" b="0" i="1" u="none" strike="noStrike" kern="1200" cap="none" spc="0" normalizeH="0" baseline="0" noProof="0" dirty="0">
                <a:ln>
                  <a:noFill/>
                </a:ln>
                <a:solidFill>
                  <a:prstClr val="black"/>
                </a:solidFill>
                <a:effectLst/>
                <a:uLnTx/>
                <a:uFillTx/>
                <a:latin typeface="Century Gothic" panose="020B0502020202020204"/>
                <a:cs typeface="+mn-cs"/>
              </a:rPr>
              <a:t>[ ROC ] </a:t>
            </a:r>
            <a:endParaRPr kumimoji="1" lang="ko-KR" altLang="en-US" sz="1400" b="0" i="1" u="none" strike="noStrike" kern="1200" cap="none" spc="0" normalizeH="0" baseline="0" noProof="0" dirty="0">
              <a:ln>
                <a:noFill/>
              </a:ln>
              <a:solidFill>
                <a:prstClr val="black"/>
              </a:solidFill>
              <a:effectLst/>
              <a:uLnTx/>
              <a:uFillTx/>
              <a:latin typeface="Century Gothic" panose="020B0502020202020204"/>
              <a:cs typeface="+mn-cs"/>
            </a:endParaRPr>
          </a:p>
        </p:txBody>
      </p:sp>
      <p:pic>
        <p:nvPicPr>
          <p:cNvPr id="25" name="그림 24">
            <a:extLst>
              <a:ext uri="{FF2B5EF4-FFF2-40B4-BE49-F238E27FC236}">
                <a16:creationId xmlns:a16="http://schemas.microsoft.com/office/drawing/2014/main" id="{62DFD86B-3BFD-D746-94CB-0205FD3C3289}"/>
              </a:ext>
            </a:extLst>
          </p:cNvPr>
          <p:cNvPicPr>
            <a:picLocks noChangeAspect="1"/>
          </p:cNvPicPr>
          <p:nvPr/>
        </p:nvPicPr>
        <p:blipFill>
          <a:blip r:embed="rId2"/>
          <a:stretch>
            <a:fillRect/>
          </a:stretch>
        </p:blipFill>
        <p:spPr>
          <a:xfrm>
            <a:off x="2472807" y="4081471"/>
            <a:ext cx="2795821" cy="1972686"/>
          </a:xfrm>
          <a:prstGeom prst="rect">
            <a:avLst/>
          </a:prstGeom>
        </p:spPr>
      </p:pic>
      <p:pic>
        <p:nvPicPr>
          <p:cNvPr id="2" name="그림 1">
            <a:extLst>
              <a:ext uri="{FF2B5EF4-FFF2-40B4-BE49-F238E27FC236}">
                <a16:creationId xmlns:a16="http://schemas.microsoft.com/office/drawing/2014/main" id="{38A543A3-76C0-BC4C-AF52-C49F15204E2C}"/>
              </a:ext>
            </a:extLst>
          </p:cNvPr>
          <p:cNvPicPr>
            <a:picLocks/>
          </p:cNvPicPr>
          <p:nvPr/>
        </p:nvPicPr>
        <p:blipFill>
          <a:blip r:embed="rId3"/>
          <a:stretch>
            <a:fillRect/>
          </a:stretch>
        </p:blipFill>
        <p:spPr>
          <a:xfrm>
            <a:off x="6936446" y="1832674"/>
            <a:ext cx="3931200" cy="2552400"/>
          </a:xfrm>
          <a:prstGeom prst="rect">
            <a:avLst/>
          </a:prstGeom>
        </p:spPr>
      </p:pic>
    </p:spTree>
    <p:extLst>
      <p:ext uri="{BB962C8B-B14F-4D97-AF65-F5344CB8AC3E}">
        <p14:creationId xmlns:p14="http://schemas.microsoft.com/office/powerpoint/2010/main" val="13849973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A766A-2EB6-8340-BF95-5FEF23DF00A6}"/>
              </a:ext>
            </a:extLst>
          </p:cNvPr>
          <p:cNvSpPr>
            <a:spLocks noGrp="1"/>
          </p:cNvSpPr>
          <p:nvPr>
            <p:ph type="title"/>
          </p:nvPr>
        </p:nvSpPr>
        <p:spPr/>
        <p:txBody>
          <a:bodyPr>
            <a:normAutofit/>
          </a:bodyPr>
          <a:lstStyle/>
          <a:p>
            <a:r>
              <a:rPr lang="en-US" sz="3200" b="1" dirty="0"/>
              <a:t>Introduction</a:t>
            </a:r>
          </a:p>
        </p:txBody>
      </p:sp>
      <p:sp>
        <p:nvSpPr>
          <p:cNvPr id="3" name="Content Placeholder 2">
            <a:extLst>
              <a:ext uri="{FF2B5EF4-FFF2-40B4-BE49-F238E27FC236}">
                <a16:creationId xmlns:a16="http://schemas.microsoft.com/office/drawing/2014/main" id="{52E7576D-942C-794F-9E27-8EC0F3F93F4B}"/>
              </a:ext>
            </a:extLst>
          </p:cNvPr>
          <p:cNvSpPr>
            <a:spLocks noGrp="1"/>
          </p:cNvSpPr>
          <p:nvPr>
            <p:ph idx="1"/>
          </p:nvPr>
        </p:nvSpPr>
        <p:spPr>
          <a:xfrm>
            <a:off x="2589212" y="2226590"/>
            <a:ext cx="8915400" cy="3777622"/>
          </a:xfrm>
        </p:spPr>
        <p:txBody>
          <a:bodyPr>
            <a:noAutofit/>
          </a:bodyPr>
          <a:lstStyle/>
          <a:p>
            <a:r>
              <a:rPr lang="en-US" sz="1600" dirty="0"/>
              <a:t>Lending Club’s business model works by making lending more efficient, and thereby making available better investor returns and faster, cheaper loans for borrowers at the same time. This is achieved by a combination of reduced overhead from cutting out the middle-man, and a faster and supposedly more accurate way of determining borrower reliability. The loans average around $8,000 and are typically used to refinance expensive credit card debt. personal loans of up to $40,000 on either a 3-year or 5-year term. Investors can then browse loan listings on the website and select loans they want to invest in based on a myriad of variables such as amount of loan, purpose of loan, loan grade, fico score etc. </a:t>
            </a:r>
          </a:p>
          <a:p>
            <a:r>
              <a:rPr lang="en-US" sz="1600" dirty="0"/>
              <a:t>The average interest rate over all loans is 12.3%, but after factoring in early repayment, loan defaults, and platform fees, investors average a 5% annual return. For lenders owning more than one hundred notes, returns can be fairly consistent (low volatility), but for those investing in just a few loans, the returns can vary wildly, ranging from above 10% to subzero (negative) returns.</a:t>
            </a:r>
          </a:p>
        </p:txBody>
      </p:sp>
    </p:spTree>
    <p:extLst>
      <p:ext uri="{BB962C8B-B14F-4D97-AF65-F5344CB8AC3E}">
        <p14:creationId xmlns:p14="http://schemas.microsoft.com/office/powerpoint/2010/main" val="31037598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1">
            <a:extLst>
              <a:ext uri="{FF2B5EF4-FFF2-40B4-BE49-F238E27FC236}">
                <a16:creationId xmlns:a16="http://schemas.microsoft.com/office/drawing/2014/main" id="{D87C9F9F-1FAE-D841-96F5-241CBF8929C7}"/>
              </a:ext>
            </a:extLst>
          </p:cNvPr>
          <p:cNvSpPr/>
          <p:nvPr/>
        </p:nvSpPr>
        <p:spPr>
          <a:xfrm>
            <a:off x="1280651" y="206478"/>
            <a:ext cx="9645447" cy="526349"/>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r>
              <a:rPr kumimoji="1" lang="en-US" altLang="ko-KR" sz="2000" b="1" dirty="0">
                <a:solidFill>
                  <a:schemeClr val="tx1"/>
                </a:solidFill>
              </a:rPr>
              <a:t>[</a:t>
            </a:r>
            <a:r>
              <a:rPr kumimoji="1" lang="ko-KR" altLang="en-US" sz="2000" b="1" dirty="0">
                <a:solidFill>
                  <a:schemeClr val="tx1"/>
                </a:solidFill>
              </a:rPr>
              <a:t> </a:t>
            </a:r>
            <a:r>
              <a:rPr kumimoji="1" lang="en-US" altLang="ko-KR" sz="2000" b="1" dirty="0">
                <a:solidFill>
                  <a:schemeClr val="tx1"/>
                </a:solidFill>
              </a:rPr>
              <a:t>Stacking Model ]</a:t>
            </a:r>
          </a:p>
        </p:txBody>
      </p:sp>
      <p:sp>
        <p:nvSpPr>
          <p:cNvPr id="5" name="직사각형 3">
            <a:extLst>
              <a:ext uri="{FF2B5EF4-FFF2-40B4-BE49-F238E27FC236}">
                <a16:creationId xmlns:a16="http://schemas.microsoft.com/office/drawing/2014/main" id="{E37F5653-0445-AF41-9BAD-9FEA999753C1}"/>
              </a:ext>
            </a:extLst>
          </p:cNvPr>
          <p:cNvSpPr/>
          <p:nvPr/>
        </p:nvSpPr>
        <p:spPr>
          <a:xfrm>
            <a:off x="1300315" y="963562"/>
            <a:ext cx="4646653" cy="5535563"/>
          </a:xfrm>
          <a:prstGeom prst="rect">
            <a:avLst/>
          </a:prstGeom>
          <a:noFill/>
          <a:ln w="158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6" name="직사각형 4">
            <a:extLst>
              <a:ext uri="{FF2B5EF4-FFF2-40B4-BE49-F238E27FC236}">
                <a16:creationId xmlns:a16="http://schemas.microsoft.com/office/drawing/2014/main" id="{D59D1510-5721-5B4A-B159-B663460D9752}"/>
              </a:ext>
            </a:extLst>
          </p:cNvPr>
          <p:cNvSpPr/>
          <p:nvPr/>
        </p:nvSpPr>
        <p:spPr>
          <a:xfrm>
            <a:off x="6171289" y="963562"/>
            <a:ext cx="4646653" cy="5535563"/>
          </a:xfrm>
          <a:prstGeom prst="rect">
            <a:avLst/>
          </a:prstGeom>
          <a:noFill/>
          <a:ln w="158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7" name="직사각형 6">
            <a:extLst>
              <a:ext uri="{FF2B5EF4-FFF2-40B4-BE49-F238E27FC236}">
                <a16:creationId xmlns:a16="http://schemas.microsoft.com/office/drawing/2014/main" id="{DCDD289F-C928-B64A-875E-6F6ADFD520B8}"/>
              </a:ext>
            </a:extLst>
          </p:cNvPr>
          <p:cNvSpPr/>
          <p:nvPr/>
        </p:nvSpPr>
        <p:spPr>
          <a:xfrm>
            <a:off x="1474385" y="1111051"/>
            <a:ext cx="4330941" cy="45228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pPr algn="ctr"/>
            <a:r>
              <a:rPr kumimoji="1" lang="en-US" altLang="ko-KR" sz="1600" b="1" dirty="0">
                <a:solidFill>
                  <a:schemeClr val="tx1"/>
                </a:solidFill>
              </a:rPr>
              <a:t>Stacking Model</a:t>
            </a:r>
            <a:endParaRPr kumimoji="1" lang="ko-KR" altLang="en-US" sz="1600" b="1" dirty="0">
              <a:solidFill>
                <a:schemeClr val="tx1"/>
              </a:solidFill>
            </a:endParaRPr>
          </a:p>
        </p:txBody>
      </p:sp>
      <p:sp>
        <p:nvSpPr>
          <p:cNvPr id="8" name="직사각형 8">
            <a:extLst>
              <a:ext uri="{FF2B5EF4-FFF2-40B4-BE49-F238E27FC236}">
                <a16:creationId xmlns:a16="http://schemas.microsoft.com/office/drawing/2014/main" id="{C20B56BD-0F8E-6148-88D5-FE8506FAD673}"/>
              </a:ext>
            </a:extLst>
          </p:cNvPr>
          <p:cNvSpPr/>
          <p:nvPr/>
        </p:nvSpPr>
        <p:spPr>
          <a:xfrm>
            <a:off x="6321688" y="1111051"/>
            <a:ext cx="4330941" cy="45228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pPr algn="ctr"/>
            <a:r>
              <a:rPr kumimoji="1" lang="en-US" altLang="ko-KR" sz="1600" b="1" dirty="0">
                <a:solidFill>
                  <a:schemeClr val="tx1"/>
                </a:solidFill>
              </a:rPr>
              <a:t>Result</a:t>
            </a:r>
            <a:endParaRPr kumimoji="1" lang="ko-KR" altLang="en-US" sz="1600" b="1" dirty="0">
              <a:solidFill>
                <a:schemeClr val="tx1"/>
              </a:solidFill>
            </a:endParaRPr>
          </a:p>
        </p:txBody>
      </p:sp>
      <p:graphicFrame>
        <p:nvGraphicFramePr>
          <p:cNvPr id="9" name="표 7">
            <a:extLst>
              <a:ext uri="{FF2B5EF4-FFF2-40B4-BE49-F238E27FC236}">
                <a16:creationId xmlns:a16="http://schemas.microsoft.com/office/drawing/2014/main" id="{08226E7A-6F84-1240-A602-C67CBB4394AB}"/>
              </a:ext>
            </a:extLst>
          </p:cNvPr>
          <p:cNvGraphicFramePr>
            <a:graphicFrameLocks noGrp="1"/>
          </p:cNvGraphicFramePr>
          <p:nvPr/>
        </p:nvGraphicFramePr>
        <p:xfrm>
          <a:off x="1463500" y="1720686"/>
          <a:ext cx="4330941" cy="2529632"/>
        </p:xfrm>
        <a:graphic>
          <a:graphicData uri="http://schemas.openxmlformats.org/drawingml/2006/table">
            <a:tbl>
              <a:tblPr firstRow="1" bandRow="1">
                <a:tableStyleId>{5C22544A-7EE6-4342-B048-85BDC9FD1C3A}</a:tableStyleId>
              </a:tblPr>
              <a:tblGrid>
                <a:gridCol w="942612">
                  <a:extLst>
                    <a:ext uri="{9D8B030D-6E8A-4147-A177-3AD203B41FA5}">
                      <a16:colId xmlns:a16="http://schemas.microsoft.com/office/drawing/2014/main" val="103038901"/>
                    </a:ext>
                  </a:extLst>
                </a:gridCol>
                <a:gridCol w="1944682">
                  <a:extLst>
                    <a:ext uri="{9D8B030D-6E8A-4147-A177-3AD203B41FA5}">
                      <a16:colId xmlns:a16="http://schemas.microsoft.com/office/drawing/2014/main" val="905303061"/>
                    </a:ext>
                  </a:extLst>
                </a:gridCol>
                <a:gridCol w="1443647">
                  <a:extLst>
                    <a:ext uri="{9D8B030D-6E8A-4147-A177-3AD203B41FA5}">
                      <a16:colId xmlns:a16="http://schemas.microsoft.com/office/drawing/2014/main" val="2891923739"/>
                    </a:ext>
                  </a:extLst>
                </a:gridCol>
              </a:tblGrid>
              <a:tr h="316204">
                <a:tc>
                  <a:txBody>
                    <a:bodyPr/>
                    <a:lstStyle/>
                    <a:p>
                      <a:pPr algn="ctr" fontAlgn="ctr"/>
                      <a:r>
                        <a:rPr lang="en" sz="1100" b="0" i="0" u="none" strike="noStrike" dirty="0">
                          <a:solidFill>
                            <a:srgbClr val="000000"/>
                          </a:solidFill>
                          <a:effectLst/>
                          <a:latin typeface="Cambria" panose="02040503050406030204" pitchFamily="18" charset="0"/>
                          <a:ea typeface="맑은 고딕" panose="020B0503020000020004" pitchFamily="34" charset="-127"/>
                        </a:rPr>
                        <a:t>Rank</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ctr" fontAlgn="ctr"/>
                      <a:r>
                        <a:rPr lang="en" sz="1100" b="0" i="0" u="none" strike="noStrike" dirty="0">
                          <a:solidFill>
                            <a:srgbClr val="000000"/>
                          </a:solidFill>
                          <a:effectLst/>
                          <a:latin typeface="Cambria" panose="02040503050406030204" pitchFamily="18" charset="0"/>
                          <a:ea typeface="맑은 고딕" panose="020B0503020000020004" pitchFamily="34" charset="-127"/>
                        </a:rPr>
                        <a:t>Model</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ctr" fontAlgn="ctr"/>
                      <a:r>
                        <a:rPr lang="en-US" altLang="ko-KR" sz="1100" b="0" i="0" u="none" strike="noStrike" dirty="0">
                          <a:solidFill>
                            <a:srgbClr val="000000"/>
                          </a:solidFill>
                          <a:effectLst/>
                          <a:latin typeface="Cambria" panose="02040503050406030204" pitchFamily="18" charset="0"/>
                          <a:ea typeface="맑은 고딕" panose="020B0503020000020004" pitchFamily="34" charset="-127"/>
                        </a:rPr>
                        <a:t>Accuracy</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80069986"/>
                  </a:ext>
                </a:extLst>
              </a:tr>
              <a:tr h="316204">
                <a:tc>
                  <a:txBody>
                    <a:bodyPr/>
                    <a:lstStyle/>
                    <a:p>
                      <a:pPr marL="0" marR="0" lvl="0" indent="0" algn="ctr" defTabSz="914400" rtl="0" eaLnBrk="1" fontAlgn="ctr" latinLnBrk="1" hangingPunct="1">
                        <a:lnSpc>
                          <a:spcPct val="100000"/>
                        </a:lnSpc>
                        <a:spcBef>
                          <a:spcPts val="0"/>
                        </a:spcBef>
                        <a:spcAft>
                          <a:spcPts val="0"/>
                        </a:spcAft>
                        <a:buClrTx/>
                        <a:buSzTx/>
                        <a:buFontTx/>
                        <a:buNone/>
                        <a:tabLst/>
                        <a:defRPr/>
                      </a:pPr>
                      <a:r>
                        <a:rPr lang="en" altLang="ko-KR" sz="1100" b="0" i="0" u="none" strike="noStrike" dirty="0">
                          <a:solidFill>
                            <a:srgbClr val="000000"/>
                          </a:solidFill>
                          <a:effectLst/>
                          <a:latin typeface="Cambria" panose="02040503050406030204" pitchFamily="18" charset="0"/>
                          <a:ea typeface="+mn-ea"/>
                        </a:rPr>
                        <a:t>1</a:t>
                      </a:r>
                    </a:p>
                  </a:txBody>
                  <a:tcPr marL="9525" marR="9525" marT="9525" marB="0" anchor="ctr">
                    <a:lnL w="19050" cap="flat" cmpd="sng" algn="ctr">
                      <a:solidFill>
                        <a:schemeClr val="tx1"/>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9050" cap="flat" cmpd="sng" algn="ctr">
                      <a:solidFill>
                        <a:schemeClr val="tx1"/>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accent4">
                        <a:lumMod val="20000"/>
                        <a:lumOff val="80000"/>
                      </a:schemeClr>
                    </a:solidFill>
                  </a:tcPr>
                </a:tc>
                <a:tc>
                  <a:txBody>
                    <a:bodyPr/>
                    <a:lstStyle/>
                    <a:p>
                      <a:pPr marL="0" marR="0" lvl="0" indent="0" algn="ctr" defTabSz="914400" rtl="0" eaLnBrk="1" fontAlgn="ctr" latinLnBrk="1" hangingPunct="1">
                        <a:lnSpc>
                          <a:spcPct val="100000"/>
                        </a:lnSpc>
                        <a:spcBef>
                          <a:spcPts val="0"/>
                        </a:spcBef>
                        <a:spcAft>
                          <a:spcPts val="0"/>
                        </a:spcAft>
                        <a:buClrTx/>
                        <a:buSzTx/>
                        <a:buFontTx/>
                        <a:buNone/>
                        <a:tabLst/>
                        <a:defRPr/>
                      </a:pPr>
                      <a:r>
                        <a:rPr lang="en" altLang="ko-KR" sz="1100" b="0" i="0" u="none" strike="noStrike" dirty="0">
                          <a:solidFill>
                            <a:srgbClr val="000000"/>
                          </a:solidFill>
                          <a:effectLst/>
                          <a:latin typeface="Cambria" panose="02040503050406030204" pitchFamily="18" charset="0"/>
                          <a:ea typeface="+mn-ea"/>
                        </a:rPr>
                        <a:t>Logistic Regression</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9050" cap="flat" cmpd="sng" algn="ctr">
                      <a:solidFill>
                        <a:schemeClr val="tx1"/>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accent4">
                        <a:lumMod val="20000"/>
                        <a:lumOff val="80000"/>
                      </a:schemeClr>
                    </a:solidFill>
                  </a:tcPr>
                </a:tc>
                <a:tc>
                  <a:txBody>
                    <a:bodyPr/>
                    <a:lstStyle/>
                    <a:p>
                      <a:pPr algn="r" fontAlgn="ctr"/>
                      <a:r>
                        <a:rPr lang="en-US" altLang="ko-KR" sz="1200" b="1" dirty="0"/>
                        <a:t>66.57%</a:t>
                      </a:r>
                      <a:endParaRPr lang="en-US" altLang="ko-KR"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2623042481"/>
                  </a:ext>
                </a:extLst>
              </a:tr>
              <a:tr h="316204">
                <a:tc>
                  <a:txBody>
                    <a:bodyPr/>
                    <a:lstStyle/>
                    <a:p>
                      <a:pPr algn="ctr" fontAlgn="ctr"/>
                      <a:r>
                        <a:rPr lang="en-US" altLang="ko-KR" sz="1100" b="0" i="0" u="none" strike="noStrike" dirty="0">
                          <a:solidFill>
                            <a:srgbClr val="000000"/>
                          </a:solidFill>
                          <a:effectLst/>
                          <a:latin typeface="Cambria" panose="02040503050406030204" pitchFamily="18" charset="0"/>
                          <a:ea typeface="+mn-ea"/>
                        </a:rPr>
                        <a:t>2</a:t>
                      </a:r>
                    </a:p>
                  </a:txBody>
                  <a:tcPr marL="9525" marR="9525" marT="9525" marB="0" anchor="ctr">
                    <a:lnL w="19050" cap="flat" cmpd="sng" algn="ctr">
                      <a:solidFill>
                        <a:schemeClr val="tx1"/>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accent4">
                        <a:lumMod val="20000"/>
                        <a:lumOff val="80000"/>
                      </a:schemeClr>
                    </a:solidFill>
                  </a:tcPr>
                </a:tc>
                <a:tc>
                  <a:txBody>
                    <a:bodyPr/>
                    <a:lstStyle/>
                    <a:p>
                      <a:pPr algn="ctr" fontAlgn="ctr"/>
                      <a:r>
                        <a:rPr lang="en-US" altLang="ko-KR" sz="1100" b="0" i="0" u="none" strike="noStrike" dirty="0" err="1">
                          <a:solidFill>
                            <a:srgbClr val="000000"/>
                          </a:solidFill>
                          <a:effectLst/>
                          <a:latin typeface="Cambria" panose="02040503050406030204" pitchFamily="18" charset="0"/>
                          <a:ea typeface="+mn-ea"/>
                        </a:rPr>
                        <a:t>XGBoost</a:t>
                      </a:r>
                      <a:endParaRPr lang="en-US" altLang="ko-KR" sz="1100" b="0" i="0" u="none" strike="noStrike" dirty="0">
                        <a:solidFill>
                          <a:srgbClr val="000000"/>
                        </a:solidFill>
                        <a:effectLst/>
                        <a:latin typeface="Cambria" panose="02040503050406030204" pitchFamily="18" charset="0"/>
                        <a:ea typeface="+mn-ea"/>
                      </a:endParaRP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accent4">
                        <a:lumMod val="20000"/>
                        <a:lumOff val="80000"/>
                      </a:schemeClr>
                    </a:solidFill>
                  </a:tcPr>
                </a:tc>
                <a:tc>
                  <a:txBody>
                    <a:bodyPr/>
                    <a:lstStyle/>
                    <a:p>
                      <a:pPr algn="r" fontAlgn="ctr"/>
                      <a:r>
                        <a:rPr lang="en-US" altLang="ko-KR" sz="1200" b="1" dirty="0"/>
                        <a:t>66.56%</a:t>
                      </a:r>
                      <a:endParaRPr lang="en-US" altLang="ko-KR"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19050" cap="flat" cmpd="sng" algn="ctr">
                      <a:solidFill>
                        <a:schemeClr val="tx1"/>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2988721348"/>
                  </a:ext>
                </a:extLst>
              </a:tr>
              <a:tr h="316204">
                <a:tc>
                  <a:txBody>
                    <a:bodyPr/>
                    <a:lstStyle/>
                    <a:p>
                      <a:pPr algn="ctr" fontAlgn="ctr"/>
                      <a:r>
                        <a:rPr lang="en-US" altLang="ko-KR" sz="1100" b="0" i="0" u="none" strike="noStrike" dirty="0">
                          <a:solidFill>
                            <a:srgbClr val="000000"/>
                          </a:solidFill>
                          <a:effectLst/>
                          <a:latin typeface="Cambria" panose="02040503050406030204" pitchFamily="18" charset="0"/>
                          <a:ea typeface="+mn-ea"/>
                        </a:rPr>
                        <a:t>3</a:t>
                      </a:r>
                    </a:p>
                  </a:txBody>
                  <a:tcPr marL="9525" marR="9525" marT="9525" marB="0" anchor="ctr">
                    <a:lnL w="19050" cap="flat" cmpd="sng" algn="ctr">
                      <a:solidFill>
                        <a:schemeClr val="tx1"/>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accent4">
                        <a:lumMod val="20000"/>
                        <a:lumOff val="80000"/>
                      </a:schemeClr>
                    </a:solidFill>
                  </a:tcPr>
                </a:tc>
                <a:tc>
                  <a:txBody>
                    <a:bodyPr/>
                    <a:lstStyle/>
                    <a:p>
                      <a:pPr algn="ctr" fontAlgn="ctr"/>
                      <a:r>
                        <a:rPr lang="en-US" altLang="ko-KR" sz="1100" b="0" i="0" u="none" strike="noStrike" dirty="0">
                          <a:solidFill>
                            <a:srgbClr val="000000"/>
                          </a:solidFill>
                          <a:effectLst/>
                          <a:latin typeface="Cambria" panose="02040503050406030204" pitchFamily="18" charset="0"/>
                          <a:ea typeface="+mn-ea"/>
                        </a:rPr>
                        <a:t>Gradient Boosting</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accent4">
                        <a:lumMod val="20000"/>
                        <a:lumOff val="80000"/>
                      </a:schemeClr>
                    </a:solidFill>
                  </a:tcPr>
                </a:tc>
                <a:tc>
                  <a:txBody>
                    <a:bodyPr/>
                    <a:lstStyle/>
                    <a:p>
                      <a:pPr marL="0" marR="0" lvl="0" indent="0" algn="r" defTabSz="914400" rtl="0" eaLnBrk="1" fontAlgn="ctr" latinLnBrk="1" hangingPunct="1">
                        <a:lnSpc>
                          <a:spcPct val="100000"/>
                        </a:lnSpc>
                        <a:spcBef>
                          <a:spcPts val="0"/>
                        </a:spcBef>
                        <a:spcAft>
                          <a:spcPts val="0"/>
                        </a:spcAft>
                        <a:buClrTx/>
                        <a:buSzTx/>
                        <a:buFontTx/>
                        <a:buNone/>
                        <a:tabLst/>
                        <a:defRPr/>
                      </a:pPr>
                      <a:r>
                        <a:rPr lang="en-US" altLang="ko-KR" sz="1200" b="1" dirty="0"/>
                        <a:t>66.09%</a:t>
                      </a:r>
                      <a:endParaRPr lang="en-US" altLang="ko-KR" sz="1200" b="1" i="0" u="none" strike="noStrike" dirty="0">
                        <a:solidFill>
                          <a:srgbClr val="000000"/>
                        </a:solidFill>
                        <a:effectLst/>
                        <a:latin typeface="Cambria" panose="02040503050406030204" pitchFamily="18" charset="0"/>
                        <a:ea typeface="+mn-ea"/>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19050" cap="flat" cmpd="sng" algn="ctr">
                      <a:solidFill>
                        <a:schemeClr val="tx1"/>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2292846893"/>
                  </a:ext>
                </a:extLst>
              </a:tr>
              <a:tr h="316204">
                <a:tc>
                  <a:txBody>
                    <a:bodyPr/>
                    <a:lstStyle/>
                    <a:p>
                      <a:pPr algn="ctr" fontAlgn="ctr"/>
                      <a:r>
                        <a:rPr lang="en-US" altLang="ko-KR" sz="1100" b="0" i="0" u="none" strike="noStrike" dirty="0">
                          <a:solidFill>
                            <a:srgbClr val="000000"/>
                          </a:solidFill>
                          <a:effectLst/>
                          <a:latin typeface="Cambria" panose="02040503050406030204" pitchFamily="18" charset="0"/>
                          <a:ea typeface="+mn-ea"/>
                        </a:rPr>
                        <a:t>4</a:t>
                      </a:r>
                    </a:p>
                  </a:txBody>
                  <a:tcPr marL="9525" marR="9525" marT="9525" marB="0" anchor="ctr">
                    <a:lnL w="19050" cap="flat" cmpd="sng" algn="ctr">
                      <a:solidFill>
                        <a:schemeClr val="tx1"/>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fontAlgn="ctr"/>
                      <a:r>
                        <a:rPr lang="en-US" altLang="ko-KR" sz="1100" b="0" i="0" u="none" strike="noStrike" dirty="0">
                          <a:solidFill>
                            <a:srgbClr val="000000"/>
                          </a:solidFill>
                          <a:effectLst/>
                          <a:latin typeface="Cambria" panose="02040503050406030204" pitchFamily="18" charset="0"/>
                          <a:ea typeface="+mn-ea"/>
                        </a:rPr>
                        <a:t>Random Forest</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marL="0" marR="0" lvl="0" indent="0" algn="r" defTabSz="914400" rtl="0" eaLnBrk="1" fontAlgn="ctr" latinLnBrk="1" hangingPunct="1">
                        <a:lnSpc>
                          <a:spcPct val="100000"/>
                        </a:lnSpc>
                        <a:spcBef>
                          <a:spcPts val="0"/>
                        </a:spcBef>
                        <a:spcAft>
                          <a:spcPts val="0"/>
                        </a:spcAft>
                        <a:buClrTx/>
                        <a:buSzTx/>
                        <a:buFontTx/>
                        <a:buNone/>
                        <a:tabLst/>
                        <a:defRPr/>
                      </a:pPr>
                      <a:r>
                        <a:rPr lang="en-US" altLang="ko-KR" sz="1200" b="1" dirty="0"/>
                        <a:t>65.84%</a:t>
                      </a:r>
                      <a:endParaRPr lang="en-US" altLang="ko-KR" sz="1200" b="1" i="0" u="none" strike="noStrike" dirty="0">
                        <a:solidFill>
                          <a:srgbClr val="000000"/>
                        </a:solidFill>
                        <a:effectLst/>
                        <a:latin typeface="Cambria" panose="02040503050406030204" pitchFamily="18" charset="0"/>
                        <a:ea typeface="+mn-ea"/>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19050" cap="flat" cmpd="sng" algn="ctr">
                      <a:solidFill>
                        <a:schemeClr val="tx1"/>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2246229776"/>
                  </a:ext>
                </a:extLst>
              </a:tr>
              <a:tr h="316204">
                <a:tc>
                  <a:txBody>
                    <a:bodyPr/>
                    <a:lstStyle/>
                    <a:p>
                      <a:pPr algn="ctr" fontAlgn="ctr"/>
                      <a:r>
                        <a:rPr lang="en-US" altLang="ko-KR" sz="1100" b="0" i="0" u="none" strike="noStrike" dirty="0">
                          <a:solidFill>
                            <a:srgbClr val="000000"/>
                          </a:solidFill>
                          <a:effectLst/>
                          <a:latin typeface="Cambria" panose="02040503050406030204" pitchFamily="18" charset="0"/>
                          <a:ea typeface="+mn-ea"/>
                        </a:rPr>
                        <a:t>5</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9050" cap="flat" cmpd="sng" algn="ctr">
                      <a:solidFill>
                        <a:schemeClr val="tx1"/>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US" altLang="ko-KR" sz="1100" b="0" i="0" u="none" strike="noStrike" dirty="0">
                          <a:solidFill>
                            <a:srgbClr val="000000"/>
                          </a:solidFill>
                          <a:effectLst/>
                          <a:latin typeface="Cambria" panose="02040503050406030204" pitchFamily="18" charset="0"/>
                          <a:ea typeface="+mn-ea"/>
                        </a:rPr>
                        <a:t>Naive Bayes</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9050" cap="flat" cmpd="sng" algn="ctr">
                      <a:solidFill>
                        <a:schemeClr val="tx1"/>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r" defTabSz="914400" rtl="0" eaLnBrk="1" fontAlgn="ctr" latinLnBrk="1" hangingPunct="1">
                        <a:lnSpc>
                          <a:spcPct val="100000"/>
                        </a:lnSpc>
                        <a:spcBef>
                          <a:spcPts val="0"/>
                        </a:spcBef>
                        <a:spcAft>
                          <a:spcPts val="0"/>
                        </a:spcAft>
                        <a:buClrTx/>
                        <a:buSzTx/>
                        <a:buFontTx/>
                        <a:buNone/>
                        <a:tabLst/>
                        <a:defRPr/>
                      </a:pPr>
                      <a:r>
                        <a:rPr lang="en-US" altLang="ko-KR" sz="1200" b="1" dirty="0"/>
                        <a:t>58.44%</a:t>
                      </a:r>
                      <a:endParaRPr lang="en-US" altLang="ko-KR" sz="1200" b="1" i="0" u="none" strike="noStrike" dirty="0">
                        <a:solidFill>
                          <a:srgbClr val="000000"/>
                        </a:solidFill>
                        <a:effectLst/>
                        <a:latin typeface="Cambria" panose="02040503050406030204" pitchFamily="18" charset="0"/>
                        <a:ea typeface="+mn-ea"/>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9050" cap="flat" cmpd="sng" algn="ctr">
                      <a:solidFill>
                        <a:schemeClr val="tx1"/>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801304031"/>
                  </a:ext>
                </a:extLst>
              </a:tr>
              <a:tr h="316204">
                <a:tc>
                  <a:txBody>
                    <a:bodyPr/>
                    <a:lstStyle/>
                    <a:p>
                      <a:pPr algn="ctr" fontAlgn="ctr"/>
                      <a:r>
                        <a:rPr lang="en-US" altLang="ko-KR" sz="1100" b="0" i="0" u="none" strike="noStrike" dirty="0">
                          <a:solidFill>
                            <a:srgbClr val="000000"/>
                          </a:solidFill>
                          <a:effectLst/>
                          <a:latin typeface="Cambria" panose="02040503050406030204" pitchFamily="18" charset="0"/>
                          <a:ea typeface="+mn-ea"/>
                        </a:rPr>
                        <a:t>6</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US" altLang="ko-KR" sz="1100" b="0" i="0" u="none" strike="noStrike" dirty="0">
                          <a:solidFill>
                            <a:srgbClr val="000000"/>
                          </a:solidFill>
                          <a:effectLst/>
                          <a:latin typeface="Cambria" panose="02040503050406030204" pitchFamily="18" charset="0"/>
                          <a:ea typeface="+mn-ea"/>
                        </a:rPr>
                        <a:t>Support Vector</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55.69%</a:t>
                      </a:r>
                      <a:endParaRPr lang="en-US" altLang="ko-KR"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496954425"/>
                  </a:ext>
                </a:extLst>
              </a:tr>
              <a:tr h="316204">
                <a:tc>
                  <a:txBody>
                    <a:bodyPr/>
                    <a:lstStyle/>
                    <a:p>
                      <a:pPr algn="ctr" fontAlgn="ctr"/>
                      <a:r>
                        <a:rPr lang="en-US" altLang="ko-KR" sz="1100" b="0" i="0" u="none" strike="noStrike" dirty="0">
                          <a:solidFill>
                            <a:srgbClr val="000000"/>
                          </a:solidFill>
                          <a:effectLst/>
                          <a:latin typeface="Cambria" panose="02040503050406030204" pitchFamily="18" charset="0"/>
                          <a:ea typeface="+mn-ea"/>
                        </a:rPr>
                        <a:t>7</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US" altLang="ko-KR" sz="1100" b="0" i="0" u="none" strike="noStrike" dirty="0">
                          <a:solidFill>
                            <a:srgbClr val="000000"/>
                          </a:solidFill>
                          <a:effectLst/>
                          <a:latin typeface="Cambria" panose="02040503050406030204" pitchFamily="18" charset="0"/>
                          <a:ea typeface="+mn-ea"/>
                        </a:rPr>
                        <a:t>Neural Net</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r" defTabSz="914400" rtl="0" eaLnBrk="1" fontAlgn="ctr" latinLnBrk="1" hangingPunct="1">
                        <a:lnSpc>
                          <a:spcPct val="100000"/>
                        </a:lnSpc>
                        <a:spcBef>
                          <a:spcPts val="0"/>
                        </a:spcBef>
                        <a:spcAft>
                          <a:spcPts val="0"/>
                        </a:spcAft>
                        <a:buClrTx/>
                        <a:buSzTx/>
                        <a:buFontTx/>
                        <a:buNone/>
                        <a:tabLst/>
                        <a:defRPr/>
                      </a:pPr>
                      <a:r>
                        <a:rPr lang="en-US" altLang="ko-KR" sz="1200" b="1" dirty="0"/>
                        <a:t>46.90%</a:t>
                      </a:r>
                      <a:endParaRPr lang="en-US" altLang="ko-KR" sz="1200" b="1" i="0" u="none" strike="noStrike" dirty="0">
                        <a:solidFill>
                          <a:srgbClr val="000000"/>
                        </a:solidFill>
                        <a:effectLst/>
                        <a:latin typeface="Cambria" panose="02040503050406030204" pitchFamily="18" charset="0"/>
                        <a:ea typeface="+mn-ea"/>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164905"/>
                  </a:ext>
                </a:extLst>
              </a:tr>
            </a:tbl>
          </a:graphicData>
        </a:graphic>
      </p:graphicFrame>
      <p:sp>
        <p:nvSpPr>
          <p:cNvPr id="10" name="Down Arrow 9">
            <a:extLst>
              <a:ext uri="{FF2B5EF4-FFF2-40B4-BE49-F238E27FC236}">
                <a16:creationId xmlns:a16="http://schemas.microsoft.com/office/drawing/2014/main" id="{EBC21DCA-9049-D24B-A3F5-482AE9981261}"/>
              </a:ext>
            </a:extLst>
          </p:cNvPr>
          <p:cNvSpPr/>
          <p:nvPr/>
        </p:nvSpPr>
        <p:spPr>
          <a:xfrm>
            <a:off x="3356705" y="4384679"/>
            <a:ext cx="544530" cy="246919"/>
          </a:xfrm>
          <a:prstGeom prst="down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116F2197-B2D5-9342-A50B-2BB223FDB41C}"/>
              </a:ext>
            </a:extLst>
          </p:cNvPr>
          <p:cNvSpPr txBox="1"/>
          <p:nvPr/>
        </p:nvSpPr>
        <p:spPr>
          <a:xfrm>
            <a:off x="3941677" y="4334004"/>
            <a:ext cx="835485" cy="307777"/>
          </a:xfrm>
          <a:prstGeom prst="rect">
            <a:avLst/>
          </a:prstGeom>
          <a:noFill/>
        </p:spPr>
        <p:txBody>
          <a:bodyPr wrap="none" rtlCol="0">
            <a:spAutoFit/>
          </a:bodyPr>
          <a:lstStyle/>
          <a:p>
            <a:r>
              <a:rPr lang="en-US" sz="1400" dirty="0">
                <a:latin typeface="Cambria" panose="02040503050406030204" pitchFamily="18" charset="0"/>
              </a:rPr>
              <a:t>Stacking</a:t>
            </a:r>
          </a:p>
        </p:txBody>
      </p:sp>
      <p:sp>
        <p:nvSpPr>
          <p:cNvPr id="12" name="Rectangle 11">
            <a:extLst>
              <a:ext uri="{FF2B5EF4-FFF2-40B4-BE49-F238E27FC236}">
                <a16:creationId xmlns:a16="http://schemas.microsoft.com/office/drawing/2014/main" id="{5ABFF746-37BB-664B-8F39-848F4C40EA26}"/>
              </a:ext>
            </a:extLst>
          </p:cNvPr>
          <p:cNvSpPr/>
          <p:nvPr/>
        </p:nvSpPr>
        <p:spPr>
          <a:xfrm>
            <a:off x="1627886" y="4764810"/>
            <a:ext cx="1202077" cy="33855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err="1">
                <a:latin typeface="Cambria" panose="02040503050406030204" pitchFamily="18" charset="0"/>
              </a:rPr>
              <a:t>XGBoost</a:t>
            </a:r>
            <a:endParaRPr lang="en-US" sz="1100" dirty="0">
              <a:latin typeface="Cambria" panose="02040503050406030204" pitchFamily="18" charset="0"/>
            </a:endParaRPr>
          </a:p>
        </p:txBody>
      </p:sp>
      <p:sp>
        <p:nvSpPr>
          <p:cNvPr id="13" name="Rectangle 12">
            <a:extLst>
              <a:ext uri="{FF2B5EF4-FFF2-40B4-BE49-F238E27FC236}">
                <a16:creationId xmlns:a16="http://schemas.microsoft.com/office/drawing/2014/main" id="{5C6F2AB6-71E0-9744-8B3C-21695EB779FB}"/>
              </a:ext>
            </a:extLst>
          </p:cNvPr>
          <p:cNvSpPr/>
          <p:nvPr/>
        </p:nvSpPr>
        <p:spPr>
          <a:xfrm>
            <a:off x="3027931" y="4764810"/>
            <a:ext cx="1202077" cy="33855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a:latin typeface="Cambria" panose="02040503050406030204" pitchFamily="18" charset="0"/>
              </a:rPr>
              <a:t>Gradient</a:t>
            </a:r>
          </a:p>
          <a:p>
            <a:pPr algn="ctr"/>
            <a:r>
              <a:rPr lang="en-US" sz="1100" dirty="0">
                <a:latin typeface="Cambria" panose="02040503050406030204" pitchFamily="18" charset="0"/>
              </a:rPr>
              <a:t>Boosting</a:t>
            </a:r>
          </a:p>
        </p:txBody>
      </p:sp>
      <p:sp>
        <p:nvSpPr>
          <p:cNvPr id="14" name="Rectangle 13">
            <a:extLst>
              <a:ext uri="{FF2B5EF4-FFF2-40B4-BE49-F238E27FC236}">
                <a16:creationId xmlns:a16="http://schemas.microsoft.com/office/drawing/2014/main" id="{C805AFBD-C71A-D94A-9677-7F47F517F471}"/>
              </a:ext>
            </a:extLst>
          </p:cNvPr>
          <p:cNvSpPr/>
          <p:nvPr/>
        </p:nvSpPr>
        <p:spPr>
          <a:xfrm>
            <a:off x="4422418" y="4761989"/>
            <a:ext cx="1202077" cy="33855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a:latin typeface="Cambria" panose="02040503050406030204" pitchFamily="18" charset="0"/>
              </a:rPr>
              <a:t>Random</a:t>
            </a:r>
          </a:p>
          <a:p>
            <a:pPr algn="ctr"/>
            <a:r>
              <a:rPr lang="en-US" sz="1100" dirty="0">
                <a:latin typeface="Cambria" panose="02040503050406030204" pitchFamily="18" charset="0"/>
              </a:rPr>
              <a:t>Forest</a:t>
            </a:r>
          </a:p>
        </p:txBody>
      </p:sp>
      <p:sp>
        <p:nvSpPr>
          <p:cNvPr id="15" name="Rectangle 14">
            <a:extLst>
              <a:ext uri="{FF2B5EF4-FFF2-40B4-BE49-F238E27FC236}">
                <a16:creationId xmlns:a16="http://schemas.microsoft.com/office/drawing/2014/main" id="{2652D9D1-2BEE-1D41-9950-57FB6998E5AB}"/>
              </a:ext>
            </a:extLst>
          </p:cNvPr>
          <p:cNvSpPr/>
          <p:nvPr/>
        </p:nvSpPr>
        <p:spPr>
          <a:xfrm>
            <a:off x="3027931" y="5347408"/>
            <a:ext cx="1202077" cy="33855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a:latin typeface="Cambria" panose="02040503050406030204" pitchFamily="18" charset="0"/>
              </a:rPr>
              <a:t>Logistic</a:t>
            </a:r>
          </a:p>
          <a:p>
            <a:pPr algn="ctr"/>
            <a:r>
              <a:rPr lang="en-US" sz="1100" dirty="0">
                <a:latin typeface="Cambria" panose="02040503050406030204" pitchFamily="18" charset="0"/>
              </a:rPr>
              <a:t>Regression</a:t>
            </a:r>
          </a:p>
        </p:txBody>
      </p:sp>
      <p:sp>
        <p:nvSpPr>
          <p:cNvPr id="16" name="TextBox 15">
            <a:extLst>
              <a:ext uri="{FF2B5EF4-FFF2-40B4-BE49-F238E27FC236}">
                <a16:creationId xmlns:a16="http://schemas.microsoft.com/office/drawing/2014/main" id="{9857EA1C-CBD9-8643-B2EA-716F9AC4CD11}"/>
              </a:ext>
            </a:extLst>
          </p:cNvPr>
          <p:cNvSpPr txBox="1"/>
          <p:nvPr/>
        </p:nvSpPr>
        <p:spPr>
          <a:xfrm>
            <a:off x="2687814" y="6031527"/>
            <a:ext cx="1882310" cy="369332"/>
          </a:xfrm>
          <a:prstGeom prst="rect">
            <a:avLst/>
          </a:prstGeom>
          <a:noFill/>
        </p:spPr>
        <p:txBody>
          <a:bodyPr wrap="none" rtlCol="0">
            <a:spAutoFit/>
          </a:bodyPr>
          <a:lstStyle/>
          <a:p>
            <a:r>
              <a:rPr lang="en-US" dirty="0">
                <a:solidFill>
                  <a:srgbClr val="C00000"/>
                </a:solidFill>
              </a:rPr>
              <a:t>Accuracy : 66.80%</a:t>
            </a:r>
          </a:p>
        </p:txBody>
      </p:sp>
      <p:cxnSp>
        <p:nvCxnSpPr>
          <p:cNvPr id="17" name="Straight Arrow Connector 16">
            <a:extLst>
              <a:ext uri="{FF2B5EF4-FFF2-40B4-BE49-F238E27FC236}">
                <a16:creationId xmlns:a16="http://schemas.microsoft.com/office/drawing/2014/main" id="{775FCBA2-F494-634E-9AA8-9D44DE4EB486}"/>
              </a:ext>
            </a:extLst>
          </p:cNvPr>
          <p:cNvCxnSpPr>
            <a:cxnSpLocks/>
            <a:stCxn id="12" idx="2"/>
            <a:endCxn id="15" idx="1"/>
          </p:cNvCxnSpPr>
          <p:nvPr/>
        </p:nvCxnSpPr>
        <p:spPr>
          <a:xfrm>
            <a:off x="2228925" y="5103364"/>
            <a:ext cx="799006" cy="4133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8E429BED-E117-4141-9C13-86C11D07E5E9}"/>
              </a:ext>
            </a:extLst>
          </p:cNvPr>
          <p:cNvCxnSpPr>
            <a:cxnSpLocks/>
            <a:stCxn id="13" idx="2"/>
            <a:endCxn id="15" idx="0"/>
          </p:cNvCxnSpPr>
          <p:nvPr/>
        </p:nvCxnSpPr>
        <p:spPr>
          <a:xfrm>
            <a:off x="3628970" y="5103364"/>
            <a:ext cx="0" cy="24404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6187137D-773E-8742-B165-15EF05B87A64}"/>
              </a:ext>
            </a:extLst>
          </p:cNvPr>
          <p:cNvCxnSpPr>
            <a:cxnSpLocks/>
            <a:stCxn id="14" idx="2"/>
            <a:endCxn id="15" idx="3"/>
          </p:cNvCxnSpPr>
          <p:nvPr/>
        </p:nvCxnSpPr>
        <p:spPr>
          <a:xfrm flipH="1">
            <a:off x="4230008" y="5100543"/>
            <a:ext cx="793449" cy="41614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0" name="Down Arrow 19">
            <a:extLst>
              <a:ext uri="{FF2B5EF4-FFF2-40B4-BE49-F238E27FC236}">
                <a16:creationId xmlns:a16="http://schemas.microsoft.com/office/drawing/2014/main" id="{8082BE68-A4B9-4A45-90B9-41DFAC959475}"/>
              </a:ext>
            </a:extLst>
          </p:cNvPr>
          <p:cNvSpPr/>
          <p:nvPr/>
        </p:nvSpPr>
        <p:spPr>
          <a:xfrm>
            <a:off x="3340491" y="5797561"/>
            <a:ext cx="544530" cy="246919"/>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aphicFrame>
        <p:nvGraphicFramePr>
          <p:cNvPr id="21" name="표 14">
            <a:extLst>
              <a:ext uri="{FF2B5EF4-FFF2-40B4-BE49-F238E27FC236}">
                <a16:creationId xmlns:a16="http://schemas.microsoft.com/office/drawing/2014/main" id="{223671AD-EC33-A541-BB12-DE655EEBBB07}"/>
              </a:ext>
            </a:extLst>
          </p:cNvPr>
          <p:cNvGraphicFramePr>
            <a:graphicFrameLocks noGrp="1"/>
          </p:cNvGraphicFramePr>
          <p:nvPr/>
        </p:nvGraphicFramePr>
        <p:xfrm>
          <a:off x="7156469" y="2246260"/>
          <a:ext cx="3244644" cy="731931"/>
        </p:xfrm>
        <a:graphic>
          <a:graphicData uri="http://schemas.openxmlformats.org/drawingml/2006/table">
            <a:tbl>
              <a:tblPr firstRow="1" bandRow="1">
                <a:tableStyleId>{5C22544A-7EE6-4342-B048-85BDC9FD1C3A}</a:tableStyleId>
              </a:tblPr>
              <a:tblGrid>
                <a:gridCol w="1081548">
                  <a:extLst>
                    <a:ext uri="{9D8B030D-6E8A-4147-A177-3AD203B41FA5}">
                      <a16:colId xmlns:a16="http://schemas.microsoft.com/office/drawing/2014/main" val="103038901"/>
                    </a:ext>
                  </a:extLst>
                </a:gridCol>
                <a:gridCol w="1081548">
                  <a:extLst>
                    <a:ext uri="{9D8B030D-6E8A-4147-A177-3AD203B41FA5}">
                      <a16:colId xmlns:a16="http://schemas.microsoft.com/office/drawing/2014/main" val="905303061"/>
                    </a:ext>
                  </a:extLst>
                </a:gridCol>
                <a:gridCol w="1081548">
                  <a:extLst>
                    <a:ext uri="{9D8B030D-6E8A-4147-A177-3AD203B41FA5}">
                      <a16:colId xmlns:a16="http://schemas.microsoft.com/office/drawing/2014/main" val="2891923739"/>
                    </a:ext>
                  </a:extLst>
                </a:gridCol>
              </a:tblGrid>
              <a:tr h="243977">
                <a:tc>
                  <a:txBody>
                    <a:bodyPr/>
                    <a:lstStyle/>
                    <a:p>
                      <a:pPr algn="ctr" fontAlgn="ctr"/>
                      <a:endParaRPr lang="en" sz="1100" b="0" i="0" u="none" strike="noStrike" dirty="0">
                        <a:solidFill>
                          <a:srgbClr val="000000"/>
                        </a:solidFill>
                        <a:effectLst/>
                        <a:latin typeface="Cambria" panose="02040503050406030204" pitchFamily="18" charset="0"/>
                        <a:ea typeface="맑은 고딕" panose="020B0503020000020004" pitchFamily="34" charset="-127"/>
                      </a:endParaRP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 sz="1100" b="0" i="0" u="none" strike="noStrike" dirty="0">
                          <a:solidFill>
                            <a:srgbClr val="000000"/>
                          </a:solidFill>
                          <a:effectLst/>
                          <a:latin typeface="Cambria" panose="02040503050406030204" pitchFamily="18" charset="0"/>
                          <a:ea typeface="맑은 고딕" panose="020B0503020000020004" pitchFamily="34" charset="-127"/>
                        </a:rPr>
                        <a:t>Charged Off</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US" altLang="ko-KR" sz="1100" b="0" i="0" u="none" strike="noStrike" dirty="0">
                          <a:solidFill>
                            <a:srgbClr val="000000"/>
                          </a:solidFill>
                          <a:effectLst/>
                          <a:latin typeface="Cambria" panose="02040503050406030204" pitchFamily="18" charset="0"/>
                          <a:ea typeface="맑은 고딕" panose="020B0503020000020004" pitchFamily="34" charset="-127"/>
                        </a:rPr>
                        <a:t>Fully Paid</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980069986"/>
                  </a:ext>
                </a:extLst>
              </a:tr>
              <a:tr h="243977">
                <a:tc>
                  <a:txBody>
                    <a:bodyPr/>
                    <a:lstStyle/>
                    <a:p>
                      <a:pPr marL="0" marR="0" lvl="0" indent="0" algn="ctr" defTabSz="914400" rtl="0" eaLnBrk="1" fontAlgn="ctr" latinLnBrk="1" hangingPunct="1">
                        <a:lnSpc>
                          <a:spcPct val="100000"/>
                        </a:lnSpc>
                        <a:spcBef>
                          <a:spcPts val="0"/>
                        </a:spcBef>
                        <a:spcAft>
                          <a:spcPts val="0"/>
                        </a:spcAft>
                        <a:buClrTx/>
                        <a:buSzTx/>
                        <a:buFontTx/>
                        <a:buNone/>
                        <a:tabLst/>
                        <a:defRPr/>
                      </a:pPr>
                      <a:r>
                        <a:rPr lang="en" altLang="ko-KR" sz="1100" b="0" i="0" u="none" strike="noStrike" dirty="0">
                          <a:solidFill>
                            <a:srgbClr val="000000"/>
                          </a:solidFill>
                          <a:effectLst/>
                          <a:latin typeface="Cambria" panose="02040503050406030204" pitchFamily="18" charset="0"/>
                          <a:ea typeface="+mn-ea"/>
                        </a:rPr>
                        <a:t>Charged Off</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10,872</a:t>
                      </a:r>
                      <a:endParaRPr lang="en"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7,461</a:t>
                      </a:r>
                      <a:endParaRPr lang="en-US" altLang="ko-KR"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23042481"/>
                  </a:ext>
                </a:extLst>
              </a:tr>
              <a:tr h="243977">
                <a:tc>
                  <a:txBody>
                    <a:bodyPr/>
                    <a:lstStyle/>
                    <a:p>
                      <a:pPr algn="ctr" fontAlgn="ctr"/>
                      <a:r>
                        <a:rPr lang="en-US" altLang="ko-KR" sz="1100" b="0" i="0" u="none" strike="noStrike" dirty="0">
                          <a:solidFill>
                            <a:srgbClr val="000000"/>
                          </a:solidFill>
                          <a:effectLst/>
                          <a:latin typeface="Cambria" panose="02040503050406030204" pitchFamily="18" charset="0"/>
                          <a:ea typeface="+mn-ea"/>
                        </a:rPr>
                        <a:t>Fully Paid</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5,933</a:t>
                      </a:r>
                      <a:endParaRPr lang="en"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r" fontAlgn="ctr"/>
                      <a:r>
                        <a:rPr lang="en-US" altLang="ko-KR" sz="1200" b="1" dirty="0"/>
                        <a:t>15,734</a:t>
                      </a:r>
                      <a:endParaRPr lang="en-US" altLang="ko-KR" sz="1200" b="1" i="0" u="none" strike="noStrike" dirty="0">
                        <a:solidFill>
                          <a:srgbClr val="000000"/>
                        </a:solidFill>
                        <a:effectLst/>
                        <a:latin typeface="Cambria" panose="02040503050406030204" pitchFamily="18" charset="0"/>
                        <a:ea typeface="맑은 고딕" panose="020B0503020000020004" pitchFamily="34" charset="-127"/>
                      </a:endParaRPr>
                    </a:p>
                  </a:txBody>
                  <a:tcPr marL="9525" marR="108000"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88721348"/>
                  </a:ext>
                </a:extLst>
              </a:tr>
            </a:tbl>
          </a:graphicData>
        </a:graphic>
      </p:graphicFrame>
      <p:sp>
        <p:nvSpPr>
          <p:cNvPr id="22" name="TextBox 21">
            <a:extLst>
              <a:ext uri="{FF2B5EF4-FFF2-40B4-BE49-F238E27FC236}">
                <a16:creationId xmlns:a16="http://schemas.microsoft.com/office/drawing/2014/main" id="{EC68C744-369F-2447-9EFE-709331037067}"/>
              </a:ext>
            </a:extLst>
          </p:cNvPr>
          <p:cNvSpPr txBox="1"/>
          <p:nvPr/>
        </p:nvSpPr>
        <p:spPr>
          <a:xfrm>
            <a:off x="8351620" y="1908995"/>
            <a:ext cx="1484740" cy="307777"/>
          </a:xfrm>
          <a:prstGeom prst="rect">
            <a:avLst/>
          </a:prstGeom>
          <a:noFill/>
        </p:spPr>
        <p:txBody>
          <a:bodyPr wrap="square" rtlCol="0">
            <a:spAutoFit/>
          </a:bodyPr>
          <a:lstStyle/>
          <a:p>
            <a:pPr algn="ctr"/>
            <a:r>
              <a:rPr kumimoji="1" lang="en-US" altLang="ko-KR" sz="1400" i="1" dirty="0"/>
              <a:t>Predicted</a:t>
            </a:r>
            <a:endParaRPr kumimoji="1" lang="ko-KR" altLang="en-US" sz="1400" i="1" dirty="0"/>
          </a:p>
        </p:txBody>
      </p:sp>
      <p:sp>
        <p:nvSpPr>
          <p:cNvPr id="23" name="TextBox 22">
            <a:extLst>
              <a:ext uri="{FF2B5EF4-FFF2-40B4-BE49-F238E27FC236}">
                <a16:creationId xmlns:a16="http://schemas.microsoft.com/office/drawing/2014/main" id="{26883C16-E292-6148-A42C-743AB53CDC9D}"/>
              </a:ext>
            </a:extLst>
          </p:cNvPr>
          <p:cNvSpPr txBox="1"/>
          <p:nvPr/>
        </p:nvSpPr>
        <p:spPr>
          <a:xfrm>
            <a:off x="6393052" y="2567347"/>
            <a:ext cx="846584" cy="307777"/>
          </a:xfrm>
          <a:prstGeom prst="rect">
            <a:avLst/>
          </a:prstGeom>
          <a:noFill/>
        </p:spPr>
        <p:txBody>
          <a:bodyPr wrap="square" rtlCol="0">
            <a:spAutoFit/>
          </a:bodyPr>
          <a:lstStyle>
            <a:defPPr>
              <a:defRPr lang="en-US"/>
            </a:defPPr>
            <a:lvl1pPr algn="ctr">
              <a:defRPr kumimoji="1" sz="1400" i="1"/>
            </a:lvl1pPr>
          </a:lstStyle>
          <a:p>
            <a:r>
              <a:rPr lang="en-US" altLang="ko-KR" dirty="0"/>
              <a:t>Actual</a:t>
            </a:r>
            <a:endParaRPr lang="ko-KR" altLang="en-US" dirty="0"/>
          </a:p>
        </p:txBody>
      </p:sp>
      <p:pic>
        <p:nvPicPr>
          <p:cNvPr id="24" name="Picture 23" descr="A close up of a map&#10;&#10;Description automatically generated">
            <a:extLst>
              <a:ext uri="{FF2B5EF4-FFF2-40B4-BE49-F238E27FC236}">
                <a16:creationId xmlns:a16="http://schemas.microsoft.com/office/drawing/2014/main" id="{5C81A959-146F-E941-B633-592CB437D218}"/>
              </a:ext>
            </a:extLst>
          </p:cNvPr>
          <p:cNvPicPr>
            <a:picLocks noChangeAspect="1"/>
          </p:cNvPicPr>
          <p:nvPr/>
        </p:nvPicPr>
        <p:blipFill>
          <a:blip r:embed="rId2"/>
          <a:stretch>
            <a:fillRect/>
          </a:stretch>
        </p:blipFill>
        <p:spPr>
          <a:xfrm>
            <a:off x="6659736" y="3441822"/>
            <a:ext cx="3856028" cy="2640334"/>
          </a:xfrm>
          <a:prstGeom prst="rect">
            <a:avLst/>
          </a:prstGeom>
        </p:spPr>
      </p:pic>
    </p:spTree>
    <p:extLst>
      <p:ext uri="{BB962C8B-B14F-4D97-AF65-F5344CB8AC3E}">
        <p14:creationId xmlns:p14="http://schemas.microsoft.com/office/powerpoint/2010/main" val="27913590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1">
            <a:extLst>
              <a:ext uri="{FF2B5EF4-FFF2-40B4-BE49-F238E27FC236}">
                <a16:creationId xmlns:a16="http://schemas.microsoft.com/office/drawing/2014/main" id="{C89E4DFC-49CF-F344-9F67-C2D59FD1E30F}"/>
              </a:ext>
            </a:extLst>
          </p:cNvPr>
          <p:cNvSpPr/>
          <p:nvPr/>
        </p:nvSpPr>
        <p:spPr>
          <a:xfrm>
            <a:off x="1280651" y="206478"/>
            <a:ext cx="9645447" cy="526349"/>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r>
              <a:rPr kumimoji="1" lang="en-US" altLang="ko-KR" sz="2000" b="1" dirty="0">
                <a:solidFill>
                  <a:schemeClr val="tx1"/>
                </a:solidFill>
              </a:rPr>
              <a:t>[</a:t>
            </a:r>
            <a:r>
              <a:rPr kumimoji="1" lang="ko-KR" altLang="en-US" sz="2000" b="1" dirty="0">
                <a:solidFill>
                  <a:schemeClr val="tx1"/>
                </a:solidFill>
              </a:rPr>
              <a:t> </a:t>
            </a:r>
            <a:r>
              <a:rPr kumimoji="1" lang="en-US" altLang="ko-KR" sz="2000" b="1" dirty="0">
                <a:solidFill>
                  <a:schemeClr val="tx1"/>
                </a:solidFill>
              </a:rPr>
              <a:t>Summary ]</a:t>
            </a:r>
          </a:p>
        </p:txBody>
      </p:sp>
      <p:sp>
        <p:nvSpPr>
          <p:cNvPr id="5" name="직사각형 3">
            <a:extLst>
              <a:ext uri="{FF2B5EF4-FFF2-40B4-BE49-F238E27FC236}">
                <a16:creationId xmlns:a16="http://schemas.microsoft.com/office/drawing/2014/main" id="{4A271CA7-F18E-D141-A770-79E992FC986E}"/>
              </a:ext>
            </a:extLst>
          </p:cNvPr>
          <p:cNvSpPr/>
          <p:nvPr/>
        </p:nvSpPr>
        <p:spPr>
          <a:xfrm>
            <a:off x="1300315" y="963562"/>
            <a:ext cx="4646653" cy="5535563"/>
          </a:xfrm>
          <a:prstGeom prst="rect">
            <a:avLst/>
          </a:prstGeom>
          <a:noFill/>
          <a:ln w="158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6" name="직사각형 4">
            <a:extLst>
              <a:ext uri="{FF2B5EF4-FFF2-40B4-BE49-F238E27FC236}">
                <a16:creationId xmlns:a16="http://schemas.microsoft.com/office/drawing/2014/main" id="{7302DF86-2045-8D4B-B484-C991AF380FE0}"/>
              </a:ext>
            </a:extLst>
          </p:cNvPr>
          <p:cNvSpPr/>
          <p:nvPr/>
        </p:nvSpPr>
        <p:spPr>
          <a:xfrm>
            <a:off x="6171289" y="963562"/>
            <a:ext cx="4646653" cy="5535563"/>
          </a:xfrm>
          <a:prstGeom prst="rect">
            <a:avLst/>
          </a:prstGeom>
          <a:noFill/>
          <a:ln w="158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7" name="직사각형 6">
            <a:extLst>
              <a:ext uri="{FF2B5EF4-FFF2-40B4-BE49-F238E27FC236}">
                <a16:creationId xmlns:a16="http://schemas.microsoft.com/office/drawing/2014/main" id="{24CA1B1E-E67E-7241-9DF1-615CE89001FE}"/>
              </a:ext>
            </a:extLst>
          </p:cNvPr>
          <p:cNvSpPr/>
          <p:nvPr/>
        </p:nvSpPr>
        <p:spPr>
          <a:xfrm>
            <a:off x="1474385" y="1111051"/>
            <a:ext cx="4330941" cy="45228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pPr algn="ctr"/>
            <a:r>
              <a:rPr kumimoji="1" lang="en-US" altLang="ko-KR" sz="1600" b="1" dirty="0">
                <a:solidFill>
                  <a:schemeClr val="tx1"/>
                </a:solidFill>
              </a:rPr>
              <a:t>Model Comparison</a:t>
            </a:r>
            <a:endParaRPr kumimoji="1" lang="ko-KR" altLang="en-US" sz="1600" b="1" dirty="0">
              <a:solidFill>
                <a:schemeClr val="tx1"/>
              </a:solidFill>
            </a:endParaRPr>
          </a:p>
        </p:txBody>
      </p:sp>
      <p:sp>
        <p:nvSpPr>
          <p:cNvPr id="8" name="직사각형 8">
            <a:extLst>
              <a:ext uri="{FF2B5EF4-FFF2-40B4-BE49-F238E27FC236}">
                <a16:creationId xmlns:a16="http://schemas.microsoft.com/office/drawing/2014/main" id="{C53D89FD-4353-E64B-B406-CFDFBB749AB2}"/>
              </a:ext>
            </a:extLst>
          </p:cNvPr>
          <p:cNvSpPr/>
          <p:nvPr/>
        </p:nvSpPr>
        <p:spPr>
          <a:xfrm>
            <a:off x="6321688" y="1111051"/>
            <a:ext cx="4330941" cy="45228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rtlCol="0" anchor="ctr"/>
          <a:lstStyle/>
          <a:p>
            <a:pPr algn="ctr"/>
            <a:r>
              <a:rPr kumimoji="1" lang="en-US" altLang="ko-KR" sz="1600" b="1" dirty="0">
                <a:solidFill>
                  <a:schemeClr val="tx1"/>
                </a:solidFill>
              </a:rPr>
              <a:t>Top Features</a:t>
            </a:r>
            <a:endParaRPr kumimoji="1" lang="ko-KR" altLang="en-US" sz="1600" b="1" dirty="0">
              <a:solidFill>
                <a:schemeClr val="tx1"/>
              </a:solidFill>
            </a:endParaRPr>
          </a:p>
        </p:txBody>
      </p:sp>
      <p:graphicFrame>
        <p:nvGraphicFramePr>
          <p:cNvPr id="9" name="Table 8">
            <a:extLst>
              <a:ext uri="{FF2B5EF4-FFF2-40B4-BE49-F238E27FC236}">
                <a16:creationId xmlns:a16="http://schemas.microsoft.com/office/drawing/2014/main" id="{EA673958-658D-644E-80AD-C4842702B10A}"/>
              </a:ext>
            </a:extLst>
          </p:cNvPr>
          <p:cNvGraphicFramePr>
            <a:graphicFrameLocks noGrp="1"/>
          </p:cNvGraphicFramePr>
          <p:nvPr/>
        </p:nvGraphicFramePr>
        <p:xfrm>
          <a:off x="6329145" y="2120643"/>
          <a:ext cx="4330940" cy="3478244"/>
        </p:xfrm>
        <a:graphic>
          <a:graphicData uri="http://schemas.openxmlformats.org/drawingml/2006/table">
            <a:tbl>
              <a:tblPr firstRow="1" bandRow="1">
                <a:tableStyleId>{5C22544A-7EE6-4342-B048-85BDC9FD1C3A}</a:tableStyleId>
              </a:tblPr>
              <a:tblGrid>
                <a:gridCol w="776852">
                  <a:extLst>
                    <a:ext uri="{9D8B030D-6E8A-4147-A177-3AD203B41FA5}">
                      <a16:colId xmlns:a16="http://schemas.microsoft.com/office/drawing/2014/main" val="429388896"/>
                    </a:ext>
                  </a:extLst>
                </a:gridCol>
                <a:gridCol w="1619333">
                  <a:extLst>
                    <a:ext uri="{9D8B030D-6E8A-4147-A177-3AD203B41FA5}">
                      <a16:colId xmlns:a16="http://schemas.microsoft.com/office/drawing/2014/main" val="3033455077"/>
                    </a:ext>
                  </a:extLst>
                </a:gridCol>
                <a:gridCol w="1934755">
                  <a:extLst>
                    <a:ext uri="{9D8B030D-6E8A-4147-A177-3AD203B41FA5}">
                      <a16:colId xmlns:a16="http://schemas.microsoft.com/office/drawing/2014/main" val="2485015390"/>
                    </a:ext>
                  </a:extLst>
                </a:gridCol>
              </a:tblGrid>
              <a:tr h="316204">
                <a:tc>
                  <a:txBody>
                    <a:bodyPr/>
                    <a:lstStyle/>
                    <a:p>
                      <a:pPr algn="ctr" fontAlgn="ctr"/>
                      <a:r>
                        <a:rPr lang="en-US" altLang="ko-KR" sz="1100" b="0" i="0" u="none" strike="noStrike" dirty="0">
                          <a:solidFill>
                            <a:srgbClr val="000000"/>
                          </a:solidFill>
                          <a:effectLst/>
                          <a:latin typeface="Cambria" panose="02040503050406030204" pitchFamily="18" charset="0"/>
                          <a:ea typeface="+mn-ea"/>
                        </a:rPr>
                        <a:t>Rank</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US" altLang="ko-KR" sz="1100" b="0" i="0" u="none" strike="noStrike" dirty="0">
                          <a:solidFill>
                            <a:srgbClr val="000000"/>
                          </a:solidFill>
                          <a:effectLst/>
                          <a:latin typeface="Cambria" panose="02040503050406030204" pitchFamily="18" charset="0"/>
                          <a:ea typeface="+mn-ea"/>
                        </a:rPr>
                        <a:t>Name</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US" altLang="ko-KR" sz="1100" b="0" i="0" u="none" strike="noStrike" dirty="0">
                          <a:solidFill>
                            <a:srgbClr val="000000"/>
                          </a:solidFill>
                          <a:effectLst/>
                          <a:latin typeface="Cambria" panose="02040503050406030204" pitchFamily="18" charset="0"/>
                          <a:ea typeface="+mn-ea"/>
                        </a:rPr>
                        <a:t>Desc</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88000882"/>
                  </a:ext>
                </a:extLst>
              </a:tr>
              <a:tr h="316204">
                <a:tc>
                  <a:txBody>
                    <a:bodyPr/>
                    <a:lstStyle/>
                    <a:p>
                      <a:pPr algn="ctr" fontAlgn="ctr"/>
                      <a:r>
                        <a:rPr lang="en-US" altLang="ko-KR" sz="1100" b="0" i="0" u="none" strike="noStrike" dirty="0">
                          <a:solidFill>
                            <a:srgbClr val="000000"/>
                          </a:solidFill>
                          <a:effectLst/>
                          <a:latin typeface="Cambria" panose="02040503050406030204" pitchFamily="18" charset="0"/>
                          <a:ea typeface="+mn-ea"/>
                        </a:rPr>
                        <a:t>1</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lvl="0" algn="l" fontAlgn="b"/>
                      <a:r>
                        <a:rPr lang="en-US" sz="1200" b="0" i="0" u="none" strike="noStrike" dirty="0">
                          <a:solidFill>
                            <a:srgbClr val="000000"/>
                          </a:solidFill>
                          <a:effectLst/>
                          <a:latin typeface="Cambria" panose="02040503050406030204" pitchFamily="18" charset="0"/>
                        </a:rPr>
                        <a:t> </a:t>
                      </a:r>
                      <a:r>
                        <a:rPr lang="en-US" sz="1200" b="0" i="0" u="none" strike="noStrike" dirty="0" err="1">
                          <a:solidFill>
                            <a:srgbClr val="000000"/>
                          </a:solidFill>
                          <a:effectLst/>
                          <a:latin typeface="Cambria" panose="02040503050406030204" pitchFamily="18" charset="0"/>
                        </a:rPr>
                        <a:t>sub_grade</a:t>
                      </a:r>
                      <a:endParaRPr lang="en-US" sz="1200" b="0" i="0" u="none" strike="noStrike" dirty="0">
                        <a:solidFill>
                          <a:srgbClr val="000000"/>
                        </a:solidFill>
                        <a:effectLst/>
                        <a:latin typeface="Cambria" panose="02040503050406030204" pitchFamily="18" charset="0"/>
                      </a:endParaRP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lvl="0" algn="l" fontAlgn="b"/>
                      <a:r>
                        <a:rPr lang="en-US" sz="1200" b="0" i="0" u="none" strike="noStrike" dirty="0">
                          <a:solidFill>
                            <a:srgbClr val="000000"/>
                          </a:solidFill>
                          <a:effectLst/>
                          <a:latin typeface="Cambria" panose="02040503050406030204" pitchFamily="18" charset="0"/>
                        </a:rPr>
                        <a:t> A1, A2,…, G3, G4</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830402"/>
                  </a:ext>
                </a:extLst>
              </a:tr>
              <a:tr h="316204">
                <a:tc>
                  <a:txBody>
                    <a:bodyPr/>
                    <a:lstStyle/>
                    <a:p>
                      <a:pPr algn="ctr" fontAlgn="ctr"/>
                      <a:r>
                        <a:rPr lang="en-US" altLang="ko-KR" sz="1100" b="0" i="0" u="none" strike="noStrike" dirty="0">
                          <a:solidFill>
                            <a:srgbClr val="000000"/>
                          </a:solidFill>
                          <a:effectLst/>
                          <a:latin typeface="Cambria" panose="02040503050406030204" pitchFamily="18" charset="0"/>
                          <a:ea typeface="+mn-ea"/>
                        </a:rPr>
                        <a:t>1</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lvl="0" algn="l" fontAlgn="b"/>
                      <a:r>
                        <a:rPr lang="en-US" sz="1200" b="0" i="0" u="none" strike="noStrike" dirty="0">
                          <a:solidFill>
                            <a:srgbClr val="000000"/>
                          </a:solidFill>
                          <a:effectLst/>
                          <a:latin typeface="Cambria" panose="02040503050406030204" pitchFamily="18" charset="0"/>
                        </a:rPr>
                        <a:t> </a:t>
                      </a:r>
                      <a:r>
                        <a:rPr lang="en-US" sz="1200" b="0" i="0" u="none" strike="noStrike" dirty="0" err="1">
                          <a:solidFill>
                            <a:srgbClr val="000000"/>
                          </a:solidFill>
                          <a:effectLst/>
                          <a:latin typeface="Cambria" panose="02040503050406030204" pitchFamily="18" charset="0"/>
                        </a:rPr>
                        <a:t>dti</a:t>
                      </a:r>
                      <a:endParaRPr lang="en-US" sz="1200" b="0" i="0" u="none" strike="noStrike" dirty="0">
                        <a:solidFill>
                          <a:srgbClr val="000000"/>
                        </a:solidFill>
                        <a:effectLst/>
                        <a:latin typeface="Cambria" panose="02040503050406030204" pitchFamily="18" charset="0"/>
                      </a:endParaRP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lvl="0" algn="l" fontAlgn="b"/>
                      <a:r>
                        <a:rPr lang="en-US" sz="1200" b="0" i="0" u="none" strike="noStrike" dirty="0">
                          <a:solidFill>
                            <a:srgbClr val="000000"/>
                          </a:solidFill>
                          <a:effectLst/>
                          <a:latin typeface="Cambria" panose="02040503050406030204" pitchFamily="18" charset="0"/>
                        </a:rPr>
                        <a:t> Debt To Income ratio</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603618334"/>
                  </a:ext>
                </a:extLst>
              </a:tr>
              <a:tr h="316204">
                <a:tc>
                  <a:txBody>
                    <a:bodyPr/>
                    <a:lstStyle/>
                    <a:p>
                      <a:pPr algn="ctr" fontAlgn="ctr"/>
                      <a:r>
                        <a:rPr lang="en-US" altLang="ko-KR" sz="1100" b="0" i="0" u="none" strike="noStrike" dirty="0">
                          <a:solidFill>
                            <a:srgbClr val="000000"/>
                          </a:solidFill>
                          <a:effectLst/>
                          <a:latin typeface="Cambria" panose="02040503050406030204" pitchFamily="18" charset="0"/>
                          <a:ea typeface="+mn-ea"/>
                        </a:rPr>
                        <a:t>1</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lvl="0" algn="l" fontAlgn="b"/>
                      <a:r>
                        <a:rPr lang="en-US" sz="1200" b="0" i="0" u="none" strike="noStrike" dirty="0">
                          <a:solidFill>
                            <a:srgbClr val="000000"/>
                          </a:solidFill>
                          <a:effectLst/>
                          <a:latin typeface="Cambria" panose="02040503050406030204" pitchFamily="18" charset="0"/>
                        </a:rPr>
                        <a:t> installment</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lvl="0" algn="l" fontAlgn="b"/>
                      <a:r>
                        <a:rPr lang="en-US" sz="1200" b="0" i="0" u="none" strike="noStrike" dirty="0">
                          <a:solidFill>
                            <a:srgbClr val="000000"/>
                          </a:solidFill>
                          <a:effectLst/>
                          <a:latin typeface="Cambria" panose="02040503050406030204" pitchFamily="18" charset="0"/>
                        </a:rPr>
                        <a:t> The monthly payment</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286866947"/>
                  </a:ext>
                </a:extLst>
              </a:tr>
              <a:tr h="316204">
                <a:tc>
                  <a:txBody>
                    <a:bodyPr/>
                    <a:lstStyle/>
                    <a:p>
                      <a:pPr algn="ctr" fontAlgn="ctr"/>
                      <a:r>
                        <a:rPr lang="en-US" altLang="ko-KR" sz="1100" b="0" i="0" u="none" strike="noStrike" dirty="0">
                          <a:solidFill>
                            <a:srgbClr val="000000"/>
                          </a:solidFill>
                          <a:effectLst/>
                          <a:latin typeface="Cambria" panose="02040503050406030204" pitchFamily="18" charset="0"/>
                          <a:ea typeface="+mn-ea"/>
                        </a:rPr>
                        <a:t>2</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lvl="0" algn="l" fontAlgn="b"/>
                      <a:r>
                        <a:rPr lang="en-US" sz="1200" b="0" i="0" u="none" strike="noStrike" dirty="0">
                          <a:solidFill>
                            <a:srgbClr val="000000"/>
                          </a:solidFill>
                          <a:effectLst/>
                          <a:latin typeface="Cambria" panose="02040503050406030204" pitchFamily="18" charset="0"/>
                        </a:rPr>
                        <a:t> </a:t>
                      </a:r>
                      <a:r>
                        <a:rPr lang="en-US" sz="1200" b="0" i="0" u="none" strike="noStrike" dirty="0" err="1">
                          <a:solidFill>
                            <a:srgbClr val="000000"/>
                          </a:solidFill>
                          <a:effectLst/>
                          <a:latin typeface="Cambria" panose="02040503050406030204" pitchFamily="18" charset="0"/>
                        </a:rPr>
                        <a:t>int_rate</a:t>
                      </a:r>
                      <a:endParaRPr lang="en-US" sz="1200" b="0" i="0" u="none" strike="noStrike" dirty="0">
                        <a:solidFill>
                          <a:srgbClr val="000000"/>
                        </a:solidFill>
                        <a:effectLst/>
                        <a:latin typeface="Cambria" panose="02040503050406030204" pitchFamily="18" charset="0"/>
                      </a:endParaRP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lvl="0" algn="l" fontAlgn="b"/>
                      <a:r>
                        <a:rPr lang="en-US" sz="1200" b="0" i="0" u="none" strike="noStrike" dirty="0">
                          <a:solidFill>
                            <a:srgbClr val="000000"/>
                          </a:solidFill>
                          <a:effectLst/>
                          <a:latin typeface="Cambria" panose="02040503050406030204" pitchFamily="18" charset="0"/>
                        </a:rPr>
                        <a:t> Interest Rate on the loan</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493263025"/>
                  </a:ext>
                </a:extLst>
              </a:tr>
              <a:tr h="316204">
                <a:tc>
                  <a:txBody>
                    <a:bodyPr/>
                    <a:lstStyle/>
                    <a:p>
                      <a:pPr algn="ctr" fontAlgn="ctr"/>
                      <a:r>
                        <a:rPr lang="en-US" altLang="ko-KR" sz="1100" b="0" i="0" u="none" strike="noStrike" dirty="0">
                          <a:solidFill>
                            <a:srgbClr val="000000"/>
                          </a:solidFill>
                          <a:effectLst/>
                          <a:latin typeface="Cambria" panose="02040503050406030204" pitchFamily="18" charset="0"/>
                          <a:ea typeface="+mn-ea"/>
                        </a:rPr>
                        <a:t>2</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lvl="0" algn="l" fontAlgn="b"/>
                      <a:r>
                        <a:rPr lang="en-US" sz="1200" b="0" i="0" u="none" strike="noStrike" dirty="0">
                          <a:solidFill>
                            <a:srgbClr val="000000"/>
                          </a:solidFill>
                          <a:effectLst/>
                          <a:latin typeface="Cambria" panose="02040503050406030204" pitchFamily="18" charset="0"/>
                        </a:rPr>
                        <a:t> term_ 60 months</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lvl="0" algn="l" fontAlgn="b"/>
                      <a:r>
                        <a:rPr lang="en-US" sz="1200" b="0" i="0" u="none" strike="noStrike" dirty="0">
                          <a:solidFill>
                            <a:srgbClr val="000000"/>
                          </a:solidFill>
                          <a:effectLst/>
                          <a:latin typeface="Cambria" panose="02040503050406030204" pitchFamily="18" charset="0"/>
                        </a:rPr>
                        <a:t> month of payment</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810889836"/>
                  </a:ext>
                </a:extLst>
              </a:tr>
              <a:tr h="316204">
                <a:tc>
                  <a:txBody>
                    <a:bodyPr/>
                    <a:lstStyle/>
                    <a:p>
                      <a:pPr algn="ctr" fontAlgn="ctr"/>
                      <a:r>
                        <a:rPr lang="en-US" altLang="ko-KR" sz="1100" b="0" i="0" u="none" strike="noStrike" dirty="0">
                          <a:solidFill>
                            <a:srgbClr val="000000"/>
                          </a:solidFill>
                          <a:effectLst/>
                          <a:latin typeface="Cambria" panose="02040503050406030204" pitchFamily="18" charset="0"/>
                          <a:ea typeface="+mn-ea"/>
                        </a:rPr>
                        <a:t>3</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lvl="0" algn="l" fontAlgn="b"/>
                      <a:r>
                        <a:rPr lang="en-US" sz="1200" b="0" i="0" u="none" strike="noStrike" dirty="0">
                          <a:solidFill>
                            <a:srgbClr val="000000"/>
                          </a:solidFill>
                          <a:effectLst/>
                          <a:latin typeface="Cambria" panose="02040503050406030204" pitchFamily="18" charset="0"/>
                        </a:rPr>
                        <a:t> acc_open_past_24mths</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lvl="0" algn="ctr" fontAlgn="b"/>
                      <a:r>
                        <a:rPr lang="en-US" sz="1200" b="0" i="0" u="none" strike="noStrike" dirty="0">
                          <a:solidFill>
                            <a:srgbClr val="000000"/>
                          </a:solidFill>
                          <a:effectLst/>
                          <a:latin typeface="Cambria" panose="02040503050406030204" pitchFamily="18" charset="0"/>
                        </a:rPr>
                        <a:t> -</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535767781"/>
                  </a:ext>
                </a:extLst>
              </a:tr>
              <a:tr h="316204">
                <a:tc>
                  <a:txBody>
                    <a:bodyPr/>
                    <a:lstStyle/>
                    <a:p>
                      <a:pPr algn="ctr" fontAlgn="ctr"/>
                      <a:r>
                        <a:rPr lang="en-US" altLang="ko-KR" sz="1100" b="0" i="0" u="none" strike="noStrike" dirty="0">
                          <a:solidFill>
                            <a:srgbClr val="000000"/>
                          </a:solidFill>
                          <a:effectLst/>
                          <a:latin typeface="Cambria" panose="02040503050406030204" pitchFamily="18" charset="0"/>
                          <a:ea typeface="+mn-ea"/>
                        </a:rPr>
                        <a:t>3</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lvl="0" algn="l" fontAlgn="b"/>
                      <a:r>
                        <a:rPr lang="en-US" sz="1200" b="0" i="0" u="none" strike="noStrike" dirty="0">
                          <a:solidFill>
                            <a:srgbClr val="000000"/>
                          </a:solidFill>
                          <a:effectLst/>
                          <a:latin typeface="Cambria" panose="02040503050406030204" pitchFamily="18" charset="0"/>
                        </a:rPr>
                        <a:t> num_rev_tl_bal_gt_0</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lvl="0" algn="ctr" fontAlgn="b"/>
                      <a:r>
                        <a:rPr lang="en-US" sz="1200" b="0" i="0" u="none" strike="noStrike" dirty="0">
                          <a:solidFill>
                            <a:srgbClr val="000000"/>
                          </a:solidFill>
                          <a:effectLst/>
                          <a:latin typeface="Cambria" panose="02040503050406030204" pitchFamily="18" charset="0"/>
                        </a:rPr>
                        <a:t> -</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423178921"/>
                  </a:ext>
                </a:extLst>
              </a:tr>
              <a:tr h="316204">
                <a:tc>
                  <a:txBody>
                    <a:bodyPr/>
                    <a:lstStyle/>
                    <a:p>
                      <a:pPr algn="ctr" fontAlgn="ctr"/>
                      <a:r>
                        <a:rPr lang="en-US" altLang="ko-KR" sz="1100" b="0" i="0" u="none" strike="noStrike" dirty="0">
                          <a:solidFill>
                            <a:srgbClr val="000000"/>
                          </a:solidFill>
                          <a:effectLst/>
                          <a:latin typeface="Cambria" panose="02040503050406030204" pitchFamily="18" charset="0"/>
                          <a:ea typeface="+mn-ea"/>
                        </a:rPr>
                        <a:t>3</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lvl="0" algn="l" fontAlgn="b"/>
                      <a:r>
                        <a:rPr lang="en-US" sz="1200" b="0" i="0" u="none" strike="noStrike" dirty="0">
                          <a:solidFill>
                            <a:srgbClr val="000000"/>
                          </a:solidFill>
                          <a:effectLst/>
                          <a:latin typeface="Cambria" panose="02040503050406030204" pitchFamily="18" charset="0"/>
                        </a:rPr>
                        <a:t> open_rv_24m</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lvl="0" algn="ctr" fontAlgn="b"/>
                      <a:r>
                        <a:rPr lang="en-US" sz="1200" b="0" i="0" u="none" strike="noStrike" dirty="0">
                          <a:solidFill>
                            <a:srgbClr val="000000"/>
                          </a:solidFill>
                          <a:effectLst/>
                          <a:latin typeface="Cambria" panose="02040503050406030204" pitchFamily="18" charset="0"/>
                        </a:rPr>
                        <a:t> -</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83930279"/>
                  </a:ext>
                </a:extLst>
              </a:tr>
              <a:tr h="316204">
                <a:tc>
                  <a:txBody>
                    <a:bodyPr/>
                    <a:lstStyle/>
                    <a:p>
                      <a:pPr algn="ctr" fontAlgn="ctr"/>
                      <a:r>
                        <a:rPr lang="en-US" altLang="ko-KR" sz="1100" b="0" i="0" u="none" strike="noStrike" dirty="0">
                          <a:solidFill>
                            <a:srgbClr val="000000"/>
                          </a:solidFill>
                          <a:effectLst/>
                          <a:latin typeface="Cambria" panose="02040503050406030204" pitchFamily="18" charset="0"/>
                          <a:ea typeface="+mn-ea"/>
                        </a:rPr>
                        <a:t>3</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lvl="0" algn="l" fontAlgn="b"/>
                      <a:r>
                        <a:rPr lang="en-US" sz="1200" b="0" i="0" u="none" strike="noStrike" dirty="0">
                          <a:solidFill>
                            <a:srgbClr val="000000"/>
                          </a:solidFill>
                          <a:effectLst/>
                          <a:latin typeface="Cambria" panose="02040503050406030204" pitchFamily="18" charset="0"/>
                        </a:rPr>
                        <a:t> </a:t>
                      </a:r>
                      <a:r>
                        <a:rPr lang="en-US" sz="1200" b="0" i="0" u="none" strike="noStrike" dirty="0" err="1">
                          <a:solidFill>
                            <a:srgbClr val="000000"/>
                          </a:solidFill>
                          <a:effectLst/>
                          <a:latin typeface="Cambria" panose="02040503050406030204" pitchFamily="18" charset="0"/>
                        </a:rPr>
                        <a:t>mort_acc</a:t>
                      </a:r>
                      <a:endParaRPr lang="en-US" sz="1200" b="0" i="0" u="none" strike="noStrike" dirty="0">
                        <a:solidFill>
                          <a:srgbClr val="000000"/>
                        </a:solidFill>
                        <a:effectLst/>
                        <a:latin typeface="Cambria" panose="02040503050406030204" pitchFamily="18" charset="0"/>
                      </a:endParaRP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lvl="0" algn="ctr" fontAlgn="b"/>
                      <a:r>
                        <a:rPr lang="en-US" sz="1200" b="0" i="0" u="none" strike="noStrike" dirty="0">
                          <a:solidFill>
                            <a:srgbClr val="000000"/>
                          </a:solidFill>
                          <a:effectLst/>
                          <a:latin typeface="Cambria" panose="02040503050406030204" pitchFamily="18" charset="0"/>
                        </a:rPr>
                        <a:t> -</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2613554"/>
                  </a:ext>
                </a:extLst>
              </a:tr>
              <a:tr h="316204">
                <a:tc>
                  <a:txBody>
                    <a:bodyPr/>
                    <a:lstStyle/>
                    <a:p>
                      <a:pPr algn="ctr" fontAlgn="ctr"/>
                      <a:r>
                        <a:rPr lang="en-US" altLang="ko-KR" sz="1100" b="0" i="0" u="none" strike="noStrike" dirty="0">
                          <a:solidFill>
                            <a:srgbClr val="000000"/>
                          </a:solidFill>
                          <a:effectLst/>
                          <a:latin typeface="Cambria" panose="02040503050406030204" pitchFamily="18" charset="0"/>
                          <a:ea typeface="+mn-ea"/>
                        </a:rPr>
                        <a:t>3</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lvl="0" algn="l" fontAlgn="b"/>
                      <a:r>
                        <a:rPr lang="en-US" sz="1200" b="0" i="0" u="none" strike="noStrike" dirty="0">
                          <a:solidFill>
                            <a:srgbClr val="000000"/>
                          </a:solidFill>
                          <a:effectLst/>
                          <a:latin typeface="Cambria" panose="02040503050406030204" pitchFamily="18" charset="0"/>
                        </a:rPr>
                        <a:t> open_acc_6m</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tc>
                  <a:txBody>
                    <a:bodyPr/>
                    <a:lstStyle/>
                    <a:p>
                      <a:pPr lvl="0" algn="ctr" fontAlgn="b"/>
                      <a:r>
                        <a:rPr lang="en-US" sz="1200" b="0" i="0" u="none" strike="noStrike" dirty="0">
                          <a:solidFill>
                            <a:srgbClr val="000000"/>
                          </a:solidFill>
                          <a:effectLst/>
                          <a:latin typeface="Cambria" panose="02040503050406030204" pitchFamily="18" charset="0"/>
                        </a:rPr>
                        <a:t> -</a:t>
                      </a:r>
                    </a:p>
                  </a:txBody>
                  <a:tcPr marL="9525" marR="9525" marT="9525" marB="0" anchor="ctr">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44200836"/>
                  </a:ext>
                </a:extLst>
              </a:tr>
            </a:tbl>
          </a:graphicData>
        </a:graphic>
      </p:graphicFrame>
      <p:pic>
        <p:nvPicPr>
          <p:cNvPr id="10" name="Picture 9" descr="A screenshot of a cell phone&#10;&#10;Description automatically generated">
            <a:extLst>
              <a:ext uri="{FF2B5EF4-FFF2-40B4-BE49-F238E27FC236}">
                <a16:creationId xmlns:a16="http://schemas.microsoft.com/office/drawing/2014/main" id="{74993F44-004A-9A44-8746-85266B805AD8}"/>
              </a:ext>
            </a:extLst>
          </p:cNvPr>
          <p:cNvPicPr>
            <a:picLocks noChangeAspect="1"/>
          </p:cNvPicPr>
          <p:nvPr/>
        </p:nvPicPr>
        <p:blipFill>
          <a:blip r:embed="rId2"/>
          <a:stretch>
            <a:fillRect/>
          </a:stretch>
        </p:blipFill>
        <p:spPr>
          <a:xfrm>
            <a:off x="1374058" y="2008384"/>
            <a:ext cx="4572910" cy="3650831"/>
          </a:xfrm>
          <a:prstGeom prst="rect">
            <a:avLst/>
          </a:prstGeom>
        </p:spPr>
      </p:pic>
    </p:spTree>
    <p:extLst>
      <p:ext uri="{BB962C8B-B14F-4D97-AF65-F5344CB8AC3E}">
        <p14:creationId xmlns:p14="http://schemas.microsoft.com/office/powerpoint/2010/main" val="37716137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7EE34-B21D-AA46-8620-0172F1E6E043}"/>
              </a:ext>
            </a:extLst>
          </p:cNvPr>
          <p:cNvSpPr>
            <a:spLocks noGrp="1"/>
          </p:cNvSpPr>
          <p:nvPr>
            <p:ph type="title"/>
          </p:nvPr>
        </p:nvSpPr>
        <p:spPr>
          <a:xfrm>
            <a:off x="2592925" y="624110"/>
            <a:ext cx="8911687" cy="848229"/>
          </a:xfrm>
        </p:spPr>
        <p:txBody>
          <a:bodyPr>
            <a:normAutofit/>
          </a:bodyPr>
          <a:lstStyle/>
          <a:p>
            <a:r>
              <a:rPr lang="en-US" sz="3200" b="1" dirty="0"/>
              <a:t>Implications of the Model</a:t>
            </a:r>
          </a:p>
        </p:txBody>
      </p:sp>
      <p:pic>
        <p:nvPicPr>
          <p:cNvPr id="4" name="Content Placeholder 4">
            <a:extLst>
              <a:ext uri="{FF2B5EF4-FFF2-40B4-BE49-F238E27FC236}">
                <a16:creationId xmlns:a16="http://schemas.microsoft.com/office/drawing/2014/main" id="{06A858DC-F06F-584F-8571-796080E249C2}"/>
              </a:ext>
            </a:extLst>
          </p:cNvPr>
          <p:cNvPicPr>
            <a:picLocks noGrp="1" noChangeAspect="1"/>
          </p:cNvPicPr>
          <p:nvPr>
            <p:ph idx="1"/>
          </p:nvPr>
        </p:nvPicPr>
        <p:blipFill>
          <a:blip r:embed="rId2"/>
          <a:stretch>
            <a:fillRect/>
          </a:stretch>
        </p:blipFill>
        <p:spPr>
          <a:xfrm>
            <a:off x="2902889" y="2880057"/>
            <a:ext cx="5991889" cy="3778250"/>
          </a:xfrm>
        </p:spPr>
      </p:pic>
      <p:sp>
        <p:nvSpPr>
          <p:cNvPr id="5" name="TextBox 4">
            <a:extLst>
              <a:ext uri="{FF2B5EF4-FFF2-40B4-BE49-F238E27FC236}">
                <a16:creationId xmlns:a16="http://schemas.microsoft.com/office/drawing/2014/main" id="{385D4384-6DC1-454F-83A6-D18044763EA1}"/>
              </a:ext>
            </a:extLst>
          </p:cNvPr>
          <p:cNvSpPr txBox="1"/>
          <p:nvPr/>
        </p:nvSpPr>
        <p:spPr>
          <a:xfrm>
            <a:off x="9082007" y="3115159"/>
            <a:ext cx="184731" cy="369332"/>
          </a:xfrm>
          <a:prstGeom prst="rect">
            <a:avLst/>
          </a:prstGeom>
          <a:noFill/>
        </p:spPr>
        <p:txBody>
          <a:bodyPr wrap="none" rtlCol="0">
            <a:spAutoFit/>
          </a:bodyPr>
          <a:lstStyle/>
          <a:p>
            <a:endParaRPr lang="en-US" dirty="0"/>
          </a:p>
        </p:txBody>
      </p:sp>
      <p:sp>
        <p:nvSpPr>
          <p:cNvPr id="6" name="TextBox 5">
            <a:extLst>
              <a:ext uri="{FF2B5EF4-FFF2-40B4-BE49-F238E27FC236}">
                <a16:creationId xmlns:a16="http://schemas.microsoft.com/office/drawing/2014/main" id="{DAEF65A0-65B7-3847-BE3A-28F9ECC61AD8}"/>
              </a:ext>
            </a:extLst>
          </p:cNvPr>
          <p:cNvSpPr txBox="1"/>
          <p:nvPr/>
        </p:nvSpPr>
        <p:spPr>
          <a:xfrm>
            <a:off x="8710047" y="2355742"/>
            <a:ext cx="184731" cy="369332"/>
          </a:xfrm>
          <a:prstGeom prst="rect">
            <a:avLst/>
          </a:prstGeom>
          <a:noFill/>
        </p:spPr>
        <p:txBody>
          <a:bodyPr wrap="square" rtlCol="0">
            <a:spAutoFit/>
          </a:bodyPr>
          <a:lstStyle/>
          <a:p>
            <a:endParaRPr lang="en-US"/>
          </a:p>
        </p:txBody>
      </p:sp>
      <p:sp>
        <p:nvSpPr>
          <p:cNvPr id="7" name="TextBox 6">
            <a:extLst>
              <a:ext uri="{FF2B5EF4-FFF2-40B4-BE49-F238E27FC236}">
                <a16:creationId xmlns:a16="http://schemas.microsoft.com/office/drawing/2014/main" id="{4E3909F2-64B6-F44E-9E72-614846E893F1}"/>
              </a:ext>
            </a:extLst>
          </p:cNvPr>
          <p:cNvSpPr txBox="1"/>
          <p:nvPr/>
        </p:nvSpPr>
        <p:spPr>
          <a:xfrm>
            <a:off x="2759750" y="1472339"/>
            <a:ext cx="5489659" cy="161582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Realistic Behavior</a:t>
            </a:r>
          </a:p>
          <a:p>
            <a:pPr marL="285750" indent="-285750">
              <a:lnSpc>
                <a:spcPct val="150000"/>
              </a:lnSpc>
              <a:buFont typeface="Arial" panose="020B0604020202020204" pitchFamily="34" charset="0"/>
              <a:buChar char="•"/>
            </a:pPr>
            <a:r>
              <a:rPr lang="en-US" dirty="0"/>
              <a:t>Significant Improvements to portfolio returns</a:t>
            </a:r>
          </a:p>
          <a:p>
            <a:pPr marL="285750" indent="-285750">
              <a:lnSpc>
                <a:spcPct val="150000"/>
              </a:lnSpc>
              <a:buFont typeface="Arial" panose="020B0604020202020204" pitchFamily="34" charset="0"/>
              <a:buChar char="•"/>
            </a:pPr>
            <a:r>
              <a:rPr lang="en-US" dirty="0"/>
              <a:t>Range of possible thresholds</a:t>
            </a:r>
          </a:p>
          <a:p>
            <a:endParaRPr lang="en-US" dirty="0"/>
          </a:p>
        </p:txBody>
      </p:sp>
    </p:spTree>
    <p:extLst>
      <p:ext uri="{BB962C8B-B14F-4D97-AF65-F5344CB8AC3E}">
        <p14:creationId xmlns:p14="http://schemas.microsoft.com/office/powerpoint/2010/main" val="1320382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59681-7364-FD40-8CBE-29584FB1A57E}"/>
              </a:ext>
            </a:extLst>
          </p:cNvPr>
          <p:cNvSpPr>
            <a:spLocks noGrp="1"/>
          </p:cNvSpPr>
          <p:nvPr>
            <p:ph type="title"/>
          </p:nvPr>
        </p:nvSpPr>
        <p:spPr/>
        <p:txBody>
          <a:bodyPr>
            <a:normAutofit/>
          </a:bodyPr>
          <a:lstStyle/>
          <a:p>
            <a:r>
              <a:rPr lang="en-US" sz="3200" b="1" dirty="0"/>
              <a:t>Future work</a:t>
            </a:r>
          </a:p>
        </p:txBody>
      </p:sp>
      <p:sp>
        <p:nvSpPr>
          <p:cNvPr id="3" name="Content Placeholder 2">
            <a:extLst>
              <a:ext uri="{FF2B5EF4-FFF2-40B4-BE49-F238E27FC236}">
                <a16:creationId xmlns:a16="http://schemas.microsoft.com/office/drawing/2014/main" id="{DC07859C-FC68-254C-B27F-994CE87A71D0}"/>
              </a:ext>
            </a:extLst>
          </p:cNvPr>
          <p:cNvSpPr>
            <a:spLocks noGrp="1"/>
          </p:cNvSpPr>
          <p:nvPr>
            <p:ph idx="1"/>
          </p:nvPr>
        </p:nvSpPr>
        <p:spPr/>
        <p:txBody>
          <a:bodyPr/>
          <a:lstStyle/>
          <a:p>
            <a:r>
              <a:rPr lang="en-US" dirty="0"/>
              <a:t>Classification modeling has produced insight on avoiding loans which will likely default, but does not identify the best possible portfolio.</a:t>
            </a:r>
          </a:p>
          <a:p>
            <a:endParaRPr lang="en-US" dirty="0"/>
          </a:p>
          <a:p>
            <a:r>
              <a:rPr lang="en-US" dirty="0"/>
              <a:t>What are the discriminants of lucrative loans? </a:t>
            </a:r>
          </a:p>
          <a:p>
            <a:endParaRPr lang="en-US" dirty="0"/>
          </a:p>
          <a:p>
            <a:r>
              <a:rPr lang="en-US" dirty="0"/>
              <a:t>Could a regression model help identify the best portfolio?</a:t>
            </a:r>
          </a:p>
          <a:p>
            <a:pPr marL="0" indent="0">
              <a:buNone/>
            </a:pPr>
            <a:endParaRPr lang="en-US" dirty="0"/>
          </a:p>
        </p:txBody>
      </p:sp>
    </p:spTree>
    <p:extLst>
      <p:ext uri="{BB962C8B-B14F-4D97-AF65-F5344CB8AC3E}">
        <p14:creationId xmlns:p14="http://schemas.microsoft.com/office/powerpoint/2010/main" val="22864112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C73F8-4322-5D4D-AD48-DDF7406D6E06}"/>
              </a:ext>
            </a:extLst>
          </p:cNvPr>
          <p:cNvSpPr>
            <a:spLocks noGrp="1"/>
          </p:cNvSpPr>
          <p:nvPr>
            <p:ph type="title"/>
          </p:nvPr>
        </p:nvSpPr>
        <p:spPr>
          <a:xfrm>
            <a:off x="2592925" y="1115878"/>
            <a:ext cx="8911687" cy="789122"/>
          </a:xfrm>
        </p:spPr>
        <p:txBody>
          <a:bodyPr/>
          <a:lstStyle/>
          <a:p>
            <a:r>
              <a:rPr lang="en-US" b="1" i="1" dirty="0"/>
              <a:t>Questions</a:t>
            </a:r>
          </a:p>
        </p:txBody>
      </p:sp>
      <p:sp>
        <p:nvSpPr>
          <p:cNvPr id="3" name="Content Placeholder 2">
            <a:extLst>
              <a:ext uri="{FF2B5EF4-FFF2-40B4-BE49-F238E27FC236}">
                <a16:creationId xmlns:a16="http://schemas.microsoft.com/office/drawing/2014/main" id="{E35FE6AA-18B1-4C4A-AACC-A8DD7922F94D}"/>
              </a:ext>
            </a:extLst>
          </p:cNvPr>
          <p:cNvSpPr>
            <a:spLocks noGrp="1"/>
          </p:cNvSpPr>
          <p:nvPr>
            <p:ph idx="1"/>
          </p:nvPr>
        </p:nvSpPr>
        <p:spPr/>
        <p:txBody>
          <a:bodyPr>
            <a:normAutofit lnSpcReduction="10000"/>
          </a:bodyPr>
          <a:lstStyle/>
          <a:p>
            <a:pPr marL="0" indent="0">
              <a:buNone/>
            </a:pPr>
            <a:r>
              <a:rPr lang="en-US" sz="3600" i="1" dirty="0"/>
              <a:t>                       </a:t>
            </a:r>
            <a:r>
              <a:rPr lang="en-US" sz="3600" b="1" i="1" dirty="0"/>
              <a:t>Thank you </a:t>
            </a:r>
            <a:r>
              <a:rPr lang="en-US" sz="3200" dirty="0">
                <a:sym typeface="Wingdings" pitchFamily="2" charset="2"/>
              </a:rPr>
              <a:t></a:t>
            </a:r>
          </a:p>
          <a:p>
            <a:pPr marL="0" indent="0">
              <a:buNone/>
            </a:pPr>
            <a:endParaRPr lang="en-US" sz="3200" dirty="0">
              <a:sym typeface="Wingdings" pitchFamily="2" charset="2"/>
            </a:endParaRPr>
          </a:p>
          <a:p>
            <a:pPr marL="0" indent="0">
              <a:buNone/>
            </a:pPr>
            <a:r>
              <a:rPr lang="en-US" sz="3200" i="1" dirty="0">
                <a:sym typeface="Wingdings" pitchFamily="2" charset="2"/>
              </a:rPr>
              <a:t>Emails</a:t>
            </a:r>
          </a:p>
          <a:p>
            <a:pPr marL="0" indent="0">
              <a:buNone/>
            </a:pPr>
            <a:r>
              <a:rPr lang="en-US" dirty="0">
                <a:sym typeface="Wingdings" pitchFamily="2" charset="2"/>
              </a:rPr>
              <a:t>Aaron Festinger: </a:t>
            </a:r>
            <a:r>
              <a:rPr lang="en-US" dirty="0" err="1">
                <a:sym typeface="Wingdings" pitchFamily="2" charset="2"/>
              </a:rPr>
              <a:t>aaron.Festinger@gmail.com</a:t>
            </a:r>
            <a:endParaRPr lang="en-US" u="sng" dirty="0">
              <a:sym typeface="Wingdings" pitchFamily="2" charset="2"/>
            </a:endParaRPr>
          </a:p>
          <a:p>
            <a:pPr marL="0" indent="0">
              <a:buNone/>
            </a:pPr>
            <a:r>
              <a:rPr lang="en-US" dirty="0">
                <a:sym typeface="Wingdings" pitchFamily="2" charset="2"/>
              </a:rPr>
              <a:t>Alex Guyton</a:t>
            </a:r>
            <a:r>
              <a:rPr lang="en-US" dirty="0"/>
              <a:t> </a:t>
            </a:r>
            <a:r>
              <a:rPr lang="en-US" dirty="0">
                <a:sym typeface="Wingdings" pitchFamily="2" charset="2"/>
              </a:rPr>
              <a:t>: </a:t>
            </a:r>
            <a:r>
              <a:rPr lang="en-US" dirty="0" err="1">
                <a:sym typeface="Wingdings" pitchFamily="2" charset="2"/>
              </a:rPr>
              <a:t>thealexguyton@gmail.com</a:t>
            </a:r>
            <a:endParaRPr lang="en-US" dirty="0">
              <a:sym typeface="Wingdings" pitchFamily="2" charset="2"/>
            </a:endParaRPr>
          </a:p>
          <a:p>
            <a:pPr marL="0" indent="0">
              <a:buNone/>
            </a:pPr>
            <a:r>
              <a:rPr lang="en-US" dirty="0" err="1">
                <a:sym typeface="Wingdings" pitchFamily="2" charset="2"/>
              </a:rPr>
              <a:t>Heesuk</a:t>
            </a:r>
            <a:r>
              <a:rPr lang="en-US" dirty="0">
                <a:sym typeface="Wingdings" pitchFamily="2" charset="2"/>
              </a:rPr>
              <a:t> </a:t>
            </a:r>
            <a:r>
              <a:rPr lang="en-US" dirty="0" err="1">
                <a:sym typeface="Wingdings" pitchFamily="2" charset="2"/>
              </a:rPr>
              <a:t>Gwak</a:t>
            </a:r>
            <a:r>
              <a:rPr lang="en-US" dirty="0">
                <a:sym typeface="Wingdings" pitchFamily="2" charset="2"/>
              </a:rPr>
              <a:t>:  </a:t>
            </a:r>
            <a:r>
              <a:rPr lang="en-US" dirty="0" err="1">
                <a:sym typeface="Wingdings" pitchFamily="2" charset="2"/>
              </a:rPr>
              <a:t>hskwak@gamil.com</a:t>
            </a:r>
            <a:endParaRPr lang="en-US" dirty="0">
              <a:sym typeface="Wingdings" pitchFamily="2" charset="2"/>
            </a:endParaRPr>
          </a:p>
          <a:p>
            <a:pPr marL="0" indent="0">
              <a:buNone/>
            </a:pPr>
            <a:r>
              <a:rPr lang="en-US" dirty="0">
                <a:sym typeface="Wingdings" pitchFamily="2" charset="2"/>
              </a:rPr>
              <a:t>Sean Hong: </a:t>
            </a:r>
            <a:r>
              <a:rPr lang="en-US" dirty="0" err="1">
                <a:sym typeface="Wingdings" pitchFamily="2" charset="2"/>
              </a:rPr>
              <a:t>longbyn@gmail.com</a:t>
            </a:r>
            <a:endParaRPr lang="en-US" dirty="0">
              <a:sym typeface="Wingdings" pitchFamily="2" charset="2"/>
            </a:endParaRPr>
          </a:p>
          <a:p>
            <a:pPr marL="0" indent="0">
              <a:buNone/>
            </a:pPr>
            <a:r>
              <a:rPr lang="en-US" dirty="0">
                <a:sym typeface="Wingdings" pitchFamily="2" charset="2"/>
              </a:rPr>
              <a:t>Yan Mu: dannamu2017@gmail.com</a:t>
            </a:r>
          </a:p>
          <a:p>
            <a:pPr marL="0" indent="0">
              <a:buNone/>
            </a:pPr>
            <a:endParaRPr lang="en-US" sz="3200" dirty="0"/>
          </a:p>
        </p:txBody>
      </p:sp>
    </p:spTree>
    <p:extLst>
      <p:ext uri="{BB962C8B-B14F-4D97-AF65-F5344CB8AC3E}">
        <p14:creationId xmlns:p14="http://schemas.microsoft.com/office/powerpoint/2010/main" val="42152385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32D77-F81B-EE4F-B9EC-DB49FC3E5BCB}"/>
              </a:ext>
            </a:extLst>
          </p:cNvPr>
          <p:cNvSpPr>
            <a:spLocks noGrp="1"/>
          </p:cNvSpPr>
          <p:nvPr>
            <p:ph type="title"/>
          </p:nvPr>
        </p:nvSpPr>
        <p:spPr>
          <a:xfrm>
            <a:off x="1640156" y="651820"/>
            <a:ext cx="8911687" cy="1280890"/>
          </a:xfrm>
        </p:spPr>
        <p:txBody>
          <a:bodyPr/>
          <a:lstStyle/>
          <a:p>
            <a:pPr algn="ctr"/>
            <a:r>
              <a:rPr lang="en-US" dirty="0"/>
              <a:t>Lending Club’s Weakness:</a:t>
            </a:r>
          </a:p>
        </p:txBody>
      </p:sp>
      <p:sp>
        <p:nvSpPr>
          <p:cNvPr id="4" name="Title 1">
            <a:extLst>
              <a:ext uri="{FF2B5EF4-FFF2-40B4-BE49-F238E27FC236}">
                <a16:creationId xmlns:a16="http://schemas.microsoft.com/office/drawing/2014/main" id="{6F668335-B806-4810-B62C-EFF0A468E04A}"/>
              </a:ext>
            </a:extLst>
          </p:cNvPr>
          <p:cNvSpPr txBox="1">
            <a:spLocks/>
          </p:cNvSpPr>
          <p:nvPr/>
        </p:nvSpPr>
        <p:spPr>
          <a:xfrm>
            <a:off x="1640156" y="2996374"/>
            <a:ext cx="8911687" cy="1280890"/>
          </a:xfrm>
          <a:prstGeom prst="rect">
            <a:avLst/>
          </a:prstGeom>
        </p:spPr>
        <p:txBody>
          <a:bodyPr vert="horz" lIns="91440" tIns="45720" rIns="91440" bIns="45720" rtlCol="0" anchor="t">
            <a:normAutofit fontScale="925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accountability to investors, ensuring good rates of return, and minimizing risk.</a:t>
            </a:r>
          </a:p>
        </p:txBody>
      </p:sp>
    </p:spTree>
    <p:extLst>
      <p:ext uri="{BB962C8B-B14F-4D97-AF65-F5344CB8AC3E}">
        <p14:creationId xmlns:p14="http://schemas.microsoft.com/office/powerpoint/2010/main" val="26564040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F9544-23A8-4D34-914C-3CF2ABA0CE45}"/>
              </a:ext>
            </a:extLst>
          </p:cNvPr>
          <p:cNvSpPr>
            <a:spLocks noGrp="1"/>
          </p:cNvSpPr>
          <p:nvPr>
            <p:ph type="title"/>
          </p:nvPr>
        </p:nvSpPr>
        <p:spPr>
          <a:xfrm>
            <a:off x="1864262" y="624110"/>
            <a:ext cx="8911687" cy="1280890"/>
          </a:xfrm>
        </p:spPr>
        <p:txBody>
          <a:bodyPr/>
          <a:lstStyle/>
          <a:p>
            <a:pPr algn="ctr"/>
            <a:r>
              <a:rPr lang="en-US" dirty="0"/>
              <a:t>What Makes a Good Portfolio?</a:t>
            </a:r>
          </a:p>
        </p:txBody>
      </p:sp>
      <p:pic>
        <p:nvPicPr>
          <p:cNvPr id="5" name="Content Placeholder 4">
            <a:extLst>
              <a:ext uri="{FF2B5EF4-FFF2-40B4-BE49-F238E27FC236}">
                <a16:creationId xmlns:a16="http://schemas.microsoft.com/office/drawing/2014/main" id="{DD584EC7-A239-4CEF-ACDB-18D1527F93EF}"/>
              </a:ext>
            </a:extLst>
          </p:cNvPr>
          <p:cNvPicPr>
            <a:picLocks noGrp="1" noChangeAspect="1"/>
          </p:cNvPicPr>
          <p:nvPr>
            <p:ph idx="1"/>
          </p:nvPr>
        </p:nvPicPr>
        <p:blipFill>
          <a:blip r:embed="rId2"/>
          <a:stretch>
            <a:fillRect/>
          </a:stretch>
        </p:blipFill>
        <p:spPr>
          <a:xfrm>
            <a:off x="650648" y="1905000"/>
            <a:ext cx="10890704" cy="3960256"/>
          </a:xfrm>
        </p:spPr>
      </p:pic>
    </p:spTree>
    <p:extLst>
      <p:ext uri="{BB962C8B-B14F-4D97-AF65-F5344CB8AC3E}">
        <p14:creationId xmlns:p14="http://schemas.microsoft.com/office/powerpoint/2010/main" val="19157306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424FA-C3D0-4548-A935-0F6F83CF6460}"/>
              </a:ext>
            </a:extLst>
          </p:cNvPr>
          <p:cNvSpPr>
            <a:spLocks noGrp="1"/>
          </p:cNvSpPr>
          <p:nvPr>
            <p:ph type="title"/>
          </p:nvPr>
        </p:nvSpPr>
        <p:spPr/>
        <p:txBody>
          <a:bodyPr>
            <a:normAutofit/>
          </a:bodyPr>
          <a:lstStyle/>
          <a:p>
            <a:r>
              <a:rPr lang="en-US" sz="3200" b="1" dirty="0"/>
              <a:t>Goal</a:t>
            </a:r>
          </a:p>
        </p:txBody>
      </p:sp>
      <p:sp>
        <p:nvSpPr>
          <p:cNvPr id="3" name="Content Placeholder 2">
            <a:extLst>
              <a:ext uri="{FF2B5EF4-FFF2-40B4-BE49-F238E27FC236}">
                <a16:creationId xmlns:a16="http://schemas.microsoft.com/office/drawing/2014/main" id="{E14A5CCF-6579-3E43-974E-FBD97FBA5F62}"/>
              </a:ext>
            </a:extLst>
          </p:cNvPr>
          <p:cNvSpPr>
            <a:spLocks noGrp="1"/>
          </p:cNvSpPr>
          <p:nvPr>
            <p:ph idx="1"/>
          </p:nvPr>
        </p:nvSpPr>
        <p:spPr/>
        <p:txBody>
          <a:bodyPr/>
          <a:lstStyle/>
          <a:p>
            <a:pPr marL="0" indent="0">
              <a:buNone/>
            </a:pPr>
            <a:r>
              <a:rPr lang="en-US" dirty="0"/>
              <a:t>The goal of this project is to build a machine learning model to predict the probability that a loan will charge off. Which could help Lending Club investors make better-informed investment decisions. </a:t>
            </a:r>
          </a:p>
          <a:p>
            <a:pPr marL="0" indent="0">
              <a:buNone/>
            </a:pPr>
            <a:endParaRPr lang="en-US" dirty="0"/>
          </a:p>
          <a:p>
            <a:endParaRPr lang="en-US" dirty="0"/>
          </a:p>
        </p:txBody>
      </p:sp>
    </p:spTree>
    <p:extLst>
      <p:ext uri="{BB962C8B-B14F-4D97-AF65-F5344CB8AC3E}">
        <p14:creationId xmlns:p14="http://schemas.microsoft.com/office/powerpoint/2010/main" val="3061675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539E5D-A5F7-FB4F-99B0-2B3A6526AF28}"/>
              </a:ext>
            </a:extLst>
          </p:cNvPr>
          <p:cNvSpPr>
            <a:spLocks noGrp="1"/>
          </p:cNvSpPr>
          <p:nvPr>
            <p:ph type="ctrTitle"/>
          </p:nvPr>
        </p:nvSpPr>
        <p:spPr>
          <a:xfrm>
            <a:off x="2589213" y="371959"/>
            <a:ext cx="8915399" cy="1239865"/>
          </a:xfrm>
        </p:spPr>
        <p:txBody>
          <a:bodyPr>
            <a:normAutofit/>
          </a:bodyPr>
          <a:lstStyle/>
          <a:p>
            <a:r>
              <a:rPr lang="en-US" sz="3200" b="1" dirty="0"/>
              <a:t>Data</a:t>
            </a:r>
          </a:p>
        </p:txBody>
      </p:sp>
      <p:sp>
        <p:nvSpPr>
          <p:cNvPr id="6" name="Rectangle 1">
            <a:extLst>
              <a:ext uri="{FF2B5EF4-FFF2-40B4-BE49-F238E27FC236}">
                <a16:creationId xmlns:a16="http://schemas.microsoft.com/office/drawing/2014/main" id="{B92A77EE-D343-E24C-9657-100CA2962CBD}"/>
              </a:ext>
            </a:extLst>
          </p:cNvPr>
          <p:cNvSpPr>
            <a:spLocks noGrp="1" noChangeArrowheads="1"/>
          </p:cNvSpPr>
          <p:nvPr>
            <p:ph type="subTitle" idx="1"/>
          </p:nvPr>
        </p:nvSpPr>
        <p:spPr bwMode="auto">
          <a:xfrm>
            <a:off x="2589213" y="3583820"/>
            <a:ext cx="7912422"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lvl="0" defTabSz="914400" eaLnBrk="0" fontAlgn="base" hangingPunct="0">
              <a:spcBef>
                <a:spcPct val="0"/>
              </a:spcBef>
              <a:spcAft>
                <a:spcPct val="0"/>
              </a:spcAft>
              <a:buClrTx/>
            </a:pPr>
            <a:r>
              <a:rPr kumimoji="0" lang="en-US" altLang="en-US" b="0" i="0" u="none" strike="noStrike" cap="none" normalizeH="0" baseline="0" dirty="0">
                <a:ln>
                  <a:noFill/>
                </a:ln>
                <a:solidFill>
                  <a:srgbClr val="020202"/>
                </a:solidFill>
                <a:effectLst/>
                <a:latin typeface="Arial Unicode MS" panose="020B0604020202020204" pitchFamily="34" charset="-128"/>
                <a:ea typeface="Open Sans"/>
                <a:cs typeface="Times New Roman" panose="02020603050405020304" pitchFamily="18" charset="0"/>
              </a:rPr>
              <a:t>The data used for this analysis includes from 2007 up to 2018 Q4 -- </a:t>
            </a:r>
            <a:r>
              <a:rPr lang="en-US" altLang="en-US" dirty="0">
                <a:solidFill>
                  <a:srgbClr val="000000"/>
                </a:solidFill>
                <a:latin typeface="Arial Unicode MS" panose="020B0604020202020204" pitchFamily="34" charset="-128"/>
                <a:ea typeface="Open Sans"/>
                <a:cs typeface="Times New Roman" panose="02020603050405020304" pitchFamily="18" charset="0"/>
              </a:rPr>
              <a:t>1345310</a:t>
            </a:r>
            <a:r>
              <a:rPr lang="en-US" altLang="en-US" dirty="0">
                <a:solidFill>
                  <a:schemeClr val="tx1"/>
                </a:solidFill>
              </a:rPr>
              <a:t> </a:t>
            </a:r>
            <a:endParaRPr lang="en-US" altLang="en-US" dirty="0">
              <a:solidFill>
                <a:schemeClr val="tx1"/>
              </a:solidFill>
              <a:latin typeface="Arial" panose="020B0604020202020204" pitchFamily="34" charset="0"/>
            </a:endParaRPr>
          </a:p>
          <a:p>
            <a:pPr lvl="0" defTabSz="914400" eaLnBrk="0" fontAlgn="base" hangingPunct="0">
              <a:spcBef>
                <a:spcPct val="0"/>
              </a:spcBef>
              <a:spcAft>
                <a:spcPct val="0"/>
              </a:spcAft>
              <a:buClrTx/>
            </a:pPr>
            <a:r>
              <a:rPr lang="en-US" altLang="zh-CN" dirty="0">
                <a:solidFill>
                  <a:srgbClr val="020202"/>
                </a:solidFill>
                <a:latin typeface="Calibri" panose="020F0502020204030204" pitchFamily="34" charset="0"/>
                <a:ea typeface="Open Sans"/>
                <a:cs typeface="Times New Roman" panose="02020603050405020304" pitchFamily="18" charset="0"/>
              </a:rPr>
              <a:t>rows and 152 columns.</a:t>
            </a:r>
            <a:endParaRPr lang="en-US" altLang="zh-CN" dirty="0">
              <a:solidFill>
                <a:schemeClr val="tx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rPr>
              <a:t> </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885338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431B1-DCBE-4949-8F8A-58CCD23E8C6C}"/>
              </a:ext>
            </a:extLst>
          </p:cNvPr>
          <p:cNvSpPr>
            <a:spLocks noGrp="1"/>
          </p:cNvSpPr>
          <p:nvPr>
            <p:ph type="title"/>
          </p:nvPr>
        </p:nvSpPr>
        <p:spPr/>
        <p:txBody>
          <a:bodyPr>
            <a:normAutofit/>
          </a:bodyPr>
          <a:lstStyle/>
          <a:p>
            <a:r>
              <a:rPr lang="en-US" sz="3200" b="1" dirty="0"/>
              <a:t>Data Analysis</a:t>
            </a:r>
          </a:p>
        </p:txBody>
      </p:sp>
      <p:sp>
        <p:nvSpPr>
          <p:cNvPr id="3" name="Content Placeholder 2">
            <a:extLst>
              <a:ext uri="{FF2B5EF4-FFF2-40B4-BE49-F238E27FC236}">
                <a16:creationId xmlns:a16="http://schemas.microsoft.com/office/drawing/2014/main" id="{42725E61-F2A3-894C-B1A8-F7ABA1F9D603}"/>
              </a:ext>
            </a:extLst>
          </p:cNvPr>
          <p:cNvSpPr>
            <a:spLocks noGrp="1"/>
          </p:cNvSpPr>
          <p:nvPr>
            <p:ph idx="1"/>
          </p:nvPr>
        </p:nvSpPr>
        <p:spPr>
          <a:xfrm>
            <a:off x="2589212" y="1224366"/>
            <a:ext cx="8915400" cy="4686856"/>
          </a:xfrm>
        </p:spPr>
        <p:txBody>
          <a:bodyPr/>
          <a:lstStyle/>
          <a:p>
            <a:r>
              <a:rPr lang="en-US" dirty="0"/>
              <a:t>To explore this issue, we must first understand the basics and how Lending Club works. Lending club assigns grades to loans as an indicator of risk. Grade A is considered to be the safest or least risk with high FICO score,  while Grade G loans have the most risk with low FICO score. </a:t>
            </a:r>
          </a:p>
          <a:p>
            <a:endParaRPr lang="en-US" dirty="0"/>
          </a:p>
        </p:txBody>
      </p:sp>
      <p:pic>
        <p:nvPicPr>
          <p:cNvPr id="4" name="Picture 3">
            <a:extLst>
              <a:ext uri="{FF2B5EF4-FFF2-40B4-BE49-F238E27FC236}">
                <a16:creationId xmlns:a16="http://schemas.microsoft.com/office/drawing/2014/main" id="{476E0888-37D4-CD48-B63E-7745EACEC4DB}"/>
              </a:ext>
            </a:extLst>
          </p:cNvPr>
          <p:cNvPicPr>
            <a:picLocks noChangeAspect="1"/>
          </p:cNvPicPr>
          <p:nvPr/>
        </p:nvPicPr>
        <p:blipFill>
          <a:blip r:embed="rId2"/>
          <a:stretch>
            <a:fillRect/>
          </a:stretch>
        </p:blipFill>
        <p:spPr>
          <a:xfrm>
            <a:off x="2424242" y="2505256"/>
            <a:ext cx="4106894" cy="4176793"/>
          </a:xfrm>
          <a:prstGeom prst="rect">
            <a:avLst/>
          </a:prstGeom>
        </p:spPr>
      </p:pic>
      <p:pic>
        <p:nvPicPr>
          <p:cNvPr id="7" name="Picture 6">
            <a:extLst>
              <a:ext uri="{FF2B5EF4-FFF2-40B4-BE49-F238E27FC236}">
                <a16:creationId xmlns:a16="http://schemas.microsoft.com/office/drawing/2014/main" id="{5084D2AA-E5E4-6C4A-8140-29029BBA520A}"/>
              </a:ext>
            </a:extLst>
          </p:cNvPr>
          <p:cNvPicPr>
            <a:picLocks noChangeAspect="1"/>
          </p:cNvPicPr>
          <p:nvPr/>
        </p:nvPicPr>
        <p:blipFill>
          <a:blip r:embed="rId3"/>
          <a:stretch>
            <a:fillRect/>
          </a:stretch>
        </p:blipFill>
        <p:spPr>
          <a:xfrm>
            <a:off x="6696106" y="2469522"/>
            <a:ext cx="3886200" cy="2006600"/>
          </a:xfrm>
          <a:prstGeom prst="rect">
            <a:avLst/>
          </a:prstGeom>
        </p:spPr>
      </p:pic>
      <p:pic>
        <p:nvPicPr>
          <p:cNvPr id="9" name="Picture 8">
            <a:extLst>
              <a:ext uri="{FF2B5EF4-FFF2-40B4-BE49-F238E27FC236}">
                <a16:creationId xmlns:a16="http://schemas.microsoft.com/office/drawing/2014/main" id="{A254B8B9-5B27-6041-AE16-DA7657309D14}"/>
              </a:ext>
            </a:extLst>
          </p:cNvPr>
          <p:cNvPicPr>
            <a:picLocks noChangeAspect="1"/>
          </p:cNvPicPr>
          <p:nvPr/>
        </p:nvPicPr>
        <p:blipFill>
          <a:blip r:embed="rId4"/>
          <a:stretch>
            <a:fillRect/>
          </a:stretch>
        </p:blipFill>
        <p:spPr>
          <a:xfrm>
            <a:off x="6531136" y="4476122"/>
            <a:ext cx="4521200" cy="2438400"/>
          </a:xfrm>
          <a:prstGeom prst="rect">
            <a:avLst/>
          </a:prstGeom>
        </p:spPr>
      </p:pic>
    </p:spTree>
    <p:extLst>
      <p:ext uri="{BB962C8B-B14F-4D97-AF65-F5344CB8AC3E}">
        <p14:creationId xmlns:p14="http://schemas.microsoft.com/office/powerpoint/2010/main" val="41601480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911BB-666A-3A48-8301-9BDED9AA68A8}"/>
              </a:ext>
            </a:extLst>
          </p:cNvPr>
          <p:cNvSpPr>
            <a:spLocks noGrp="1"/>
          </p:cNvSpPr>
          <p:nvPr>
            <p:ph type="title"/>
          </p:nvPr>
        </p:nvSpPr>
        <p:spPr/>
        <p:txBody>
          <a:bodyPr>
            <a:normAutofit fontScale="90000"/>
          </a:bodyPr>
          <a:lstStyle/>
          <a:p>
            <a:r>
              <a:rPr kumimoji="1" lang="en-US" altLang="ko-KR" b="1" dirty="0">
                <a:solidFill>
                  <a:schemeClr val="tx1"/>
                </a:solidFill>
              </a:rPr>
              <a:t>Data Analysis</a:t>
            </a:r>
            <a:br>
              <a:rPr kumimoji="1" lang="en-US" altLang="ko-KR" sz="2200" dirty="0">
                <a:solidFill>
                  <a:schemeClr val="tx1"/>
                </a:solidFill>
              </a:rPr>
            </a:br>
            <a:br>
              <a:rPr kumimoji="1" lang="en-US" altLang="ko-KR" sz="2200" dirty="0">
                <a:solidFill>
                  <a:schemeClr val="tx1"/>
                </a:solidFill>
              </a:rPr>
            </a:br>
            <a:r>
              <a:rPr kumimoji="1" lang="en-US" altLang="ko-KR" sz="2200" dirty="0">
                <a:solidFill>
                  <a:schemeClr val="tx1"/>
                </a:solidFill>
              </a:rPr>
              <a:t>“Charged off” loan amount of is highly distributed </a:t>
            </a:r>
            <a:br>
              <a:rPr kumimoji="1" lang="en-US" altLang="ko-KR" dirty="0">
                <a:solidFill>
                  <a:srgbClr val="FF0000"/>
                </a:solidFill>
              </a:rPr>
            </a:br>
            <a:endParaRPr lang="en-US" dirty="0"/>
          </a:p>
        </p:txBody>
      </p:sp>
      <p:pic>
        <p:nvPicPr>
          <p:cNvPr id="4" name="그림 8">
            <a:extLst>
              <a:ext uri="{FF2B5EF4-FFF2-40B4-BE49-F238E27FC236}">
                <a16:creationId xmlns:a16="http://schemas.microsoft.com/office/drawing/2014/main" id="{31ADC77E-0E15-A242-8502-C24E738575A4}"/>
              </a:ext>
            </a:extLst>
          </p:cNvPr>
          <p:cNvPicPr>
            <a:picLocks noGrp="1" noChangeAspect="1"/>
          </p:cNvPicPr>
          <p:nvPr>
            <p:ph idx="1"/>
          </p:nvPr>
        </p:nvPicPr>
        <p:blipFill>
          <a:blip r:embed="rId2"/>
          <a:stretch>
            <a:fillRect/>
          </a:stretch>
        </p:blipFill>
        <p:spPr>
          <a:xfrm>
            <a:off x="2592925" y="2040610"/>
            <a:ext cx="4621837" cy="3778250"/>
          </a:xfrm>
          <a:prstGeom prst="rect">
            <a:avLst/>
          </a:prstGeom>
        </p:spPr>
      </p:pic>
      <p:pic>
        <p:nvPicPr>
          <p:cNvPr id="7" name="그림 7">
            <a:extLst>
              <a:ext uri="{FF2B5EF4-FFF2-40B4-BE49-F238E27FC236}">
                <a16:creationId xmlns:a16="http://schemas.microsoft.com/office/drawing/2014/main" id="{F2439F93-5A13-0441-94A1-7CAA65D1A29B}"/>
              </a:ext>
            </a:extLst>
          </p:cNvPr>
          <p:cNvPicPr>
            <a:picLocks noChangeAspect="1"/>
          </p:cNvPicPr>
          <p:nvPr/>
        </p:nvPicPr>
        <p:blipFill>
          <a:blip r:embed="rId3"/>
          <a:stretch>
            <a:fillRect/>
          </a:stretch>
        </p:blipFill>
        <p:spPr>
          <a:xfrm>
            <a:off x="7048768" y="2242088"/>
            <a:ext cx="4953262" cy="2975675"/>
          </a:xfrm>
          <a:prstGeom prst="rect">
            <a:avLst/>
          </a:prstGeom>
        </p:spPr>
      </p:pic>
    </p:spTree>
    <p:extLst>
      <p:ext uri="{BB962C8B-B14F-4D97-AF65-F5344CB8AC3E}">
        <p14:creationId xmlns:p14="http://schemas.microsoft.com/office/powerpoint/2010/main" val="3268786914"/>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1195</TotalTime>
  <Words>1675</Words>
  <Application>Microsoft Macintosh PowerPoint</Application>
  <PresentationFormat>Widescreen</PresentationFormat>
  <Paragraphs>456</Paragraphs>
  <Slides>34</Slides>
  <Notes>0</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34</vt:i4>
      </vt:variant>
    </vt:vector>
  </HeadingPairs>
  <TitlesOfParts>
    <vt:vector size="49" baseType="lpstr">
      <vt:lpstr>Arial Unicode MS</vt:lpstr>
      <vt:lpstr>굴림</vt:lpstr>
      <vt:lpstr>HY중고딕</vt:lpstr>
      <vt:lpstr>맑은 고딕</vt:lpstr>
      <vt:lpstr>Open Sans</vt:lpstr>
      <vt:lpstr>幼圆</vt:lpstr>
      <vt:lpstr>Arial</vt:lpstr>
      <vt:lpstr>Calibri</vt:lpstr>
      <vt:lpstr>Cambria</vt:lpstr>
      <vt:lpstr>Century Gothic</vt:lpstr>
      <vt:lpstr>Tahoma</vt:lpstr>
      <vt:lpstr>Times New Roman</vt:lpstr>
      <vt:lpstr>Wingdings</vt:lpstr>
      <vt:lpstr>Wingdings 3</vt:lpstr>
      <vt:lpstr>Wisp</vt:lpstr>
      <vt:lpstr>Capstone Project                               -- Fintelligence</vt:lpstr>
      <vt:lpstr>Introduction</vt:lpstr>
      <vt:lpstr>Introduction</vt:lpstr>
      <vt:lpstr>Lending Club’s Weakness:</vt:lpstr>
      <vt:lpstr>What Makes a Good Portfolio?</vt:lpstr>
      <vt:lpstr>Goal</vt:lpstr>
      <vt:lpstr>Data</vt:lpstr>
      <vt:lpstr>Data Analysis</vt:lpstr>
      <vt:lpstr>Data Analysis  “Charged off” loan amount of is highly distributed  </vt:lpstr>
      <vt:lpstr>Data Analysis Grade A~C still has lots of “Charged Off” portion</vt:lpstr>
      <vt:lpstr>Data Analysis Interest rates have changed over time across loan various loan grades. The safer loans -- Grades A,B,C seem to be relatively consistent. However, as you can see, interest rates have been rising for the riskier grades, as high as 30%!  The safer loans (grades A,B,C) seem to have consistent default rates but the riskier grades (E,F,G) are trending toward higher default rates. </vt:lpstr>
      <vt:lpstr>Data Analysis nterest rate between “fully paid” and “charged off”</vt:lpstr>
      <vt:lpstr>Loan purpose debt consolidation is the most common reason for borrowing. The greatest advantage of peer to peer lending is the low cost, so loans issued by LC usually charge lower interest rates compared with money provided by traditional banks. Most consumers choose to consolidate debt to enjoy lower borrowing costs. Debt consolidation, credit card, house and small business are the most popular reasons for borrowing.</vt:lpstr>
      <vt:lpstr>Geographical Distribution of Issued Loans  From a geographical perspective, California, Texas, New York, Florida have the largest dollar amount and volume of loans.</vt:lpstr>
      <vt:lpstr>Potential lender The borrower's personal information (Annual income, DTI, employment length and home ownership status) </vt:lpstr>
      <vt:lpstr>DTI The lower the better, a DTI of 10 means your debts payment excluding mortgage, are only 10% of your gross income. Overall DTI has some impact on charge off probabilities.</vt:lpstr>
      <vt:lpstr>Features Correlation  Drop the features that would have not been available before a load was lend</vt:lpstr>
      <vt:lpstr>Data preprocessing  Imputing missing data  </vt:lpstr>
      <vt:lpstr>Feature Engineering </vt:lpstr>
      <vt:lpstr>Becoming a confident investor takes skill, not secrets </vt:lpstr>
      <vt:lpstr>Modeling work processed by several cases (w/ 7 Algorithms) </vt:lpstr>
      <vt:lpstr>Feature selection based on the importance from 4 Algorithms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Implications of the Model</vt:lpstr>
      <vt:lpstr>Future work</vt:lpstr>
      <vt:lpstr>Questions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Muyan</dc:creator>
  <cp:lastModifiedBy>Muyan</cp:lastModifiedBy>
  <cp:revision>32</cp:revision>
  <dcterms:created xsi:type="dcterms:W3CDTF">2019-12-11T05:08:55Z</dcterms:created>
  <dcterms:modified xsi:type="dcterms:W3CDTF">2019-12-12T04:55:03Z</dcterms:modified>
</cp:coreProperties>
</file>

<file path=docProps/thumbnail.jpeg>
</file>